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629" r:id="rId3"/>
    <p:sldId id="258" r:id="rId4"/>
    <p:sldId id="1691" r:id="rId5"/>
    <p:sldId id="1695" r:id="rId6"/>
    <p:sldId id="1698" r:id="rId7"/>
    <p:sldId id="466" r:id="rId8"/>
    <p:sldId id="634" r:id="rId9"/>
    <p:sldId id="635" r:id="rId10"/>
    <p:sldId id="1693" r:id="rId11"/>
    <p:sldId id="1689" r:id="rId12"/>
    <p:sldId id="613" r:id="rId13"/>
    <p:sldId id="1697" r:id="rId14"/>
    <p:sldId id="1699" r:id="rId15"/>
    <p:sldId id="324" r:id="rId16"/>
    <p:sldId id="638" r:id="rId17"/>
    <p:sldId id="1696" r:id="rId18"/>
  </p:sldIdLst>
  <p:sldSz cx="12192000" cy="6858000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BF02"/>
    <a:srgbClr val="78206E"/>
    <a:srgbClr val="4E8ABE"/>
    <a:srgbClr val="000000"/>
    <a:srgbClr val="FFFEEE"/>
    <a:srgbClr val="E5E8ED"/>
    <a:srgbClr val="E97132"/>
    <a:srgbClr val="DA8C3D"/>
    <a:srgbClr val="324C63"/>
    <a:srgbClr val="211F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5" autoAdjust="0"/>
    <p:restoredTop sz="72404" autoAdjust="0"/>
  </p:normalViewPr>
  <p:slideViewPr>
    <p:cSldViewPr snapToGrid="0">
      <p:cViewPr varScale="1">
        <p:scale>
          <a:sx n="43" d="100"/>
          <a:sy n="43" d="100"/>
        </p:scale>
        <p:origin x="78" y="5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9F3ECA-8D70-426E-B96E-3F1F4E897895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03D544-67AB-485A-97FA-AF9FEEB43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301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Bluma_Zeigarnik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en.wikipedia.org/wiki/Recall_(memory)" TargetMode="External"/><Relationship Id="rId4" Type="http://schemas.openxmlformats.org/officeDocument/2006/relationships/hyperlink" Target="https://en.wikipedia.org/wiki/Psychology" TargetMode="Externa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3D544-67AB-485A-97FA-AF9FEEB4385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163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55600" y="708025"/>
            <a:ext cx="6299200" cy="3544888"/>
          </a:xfrm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xfrm>
            <a:off x="304802" y="4338320"/>
            <a:ext cx="6553200" cy="4958080"/>
          </a:xfrm>
        </p:spPr>
        <p:txBody>
          <a:bodyPr/>
          <a:lstStyle/>
          <a:p>
            <a:r>
              <a:rPr lang="en-US" sz="1200" dirty="0">
                <a:latin typeface="+mn-lt"/>
              </a:rPr>
              <a:t>Our 6 BRAIN PRINCIPLES…</a:t>
            </a:r>
          </a:p>
          <a:p>
            <a:r>
              <a:rPr lang="en-US" sz="1200" dirty="0">
                <a:latin typeface="+mn-lt"/>
              </a:rPr>
              <a:t>Often applied to HOW WE DELIVER CONTENT, but they also relate to breaks!</a:t>
            </a:r>
          </a:p>
          <a:p>
            <a:endParaRPr lang="en-US" sz="1200" dirty="0">
              <a:latin typeface="+mn-lt"/>
            </a:endParaRPr>
          </a:p>
          <a:p>
            <a:r>
              <a:rPr lang="en-US" sz="1200" b="1" dirty="0">
                <a:latin typeface="+mn-lt"/>
              </a:rPr>
              <a:t>Which suggest that BREAKS could be good?</a:t>
            </a:r>
          </a:p>
          <a:p>
            <a:endParaRPr lang="en-US" sz="1200" dirty="0">
              <a:latin typeface="+mn-lt"/>
            </a:endParaRPr>
          </a:p>
          <a:p>
            <a:endParaRPr lang="en-US" sz="1200" dirty="0">
              <a:latin typeface="+mn-lt"/>
            </a:endParaRPr>
          </a:p>
          <a:p>
            <a:endParaRPr lang="en-US" sz="1200" dirty="0">
              <a:latin typeface="+mn-lt"/>
            </a:endParaRPr>
          </a:p>
          <a:p>
            <a:endParaRPr lang="en-US" sz="1200" dirty="0">
              <a:latin typeface="+mn-lt"/>
            </a:endParaRP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2AA9A4B-22C3-408E-A465-AC5B1571EA66}" type="slidenum">
              <a:rPr lang="en-US" altLang="en-US" sz="1200" smtClean="0"/>
              <a:pPr/>
              <a:t>2</a:t>
            </a:fld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064549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TRUE OR FALSE?</a:t>
            </a:r>
          </a:p>
          <a:p>
            <a:endParaRPr lang="en-US" dirty="0"/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4F62C6-B997-4043-9A77-D6C39A1968A7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7959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FE956-F762-7AC8-AED0-AA3A7AD9C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2392CC-E966-A328-D398-B910A60FBC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7B017E-C780-117A-8156-BEA34DC328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TRUE OR FALSE?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334CB9-2954-C4BA-E37F-FAE9245345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4F62C6-B997-4043-9A77-D6C39A1968A7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80151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C566-6572-9CB0-C853-B5DA2830C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688937-BB34-A7E1-73B8-87D82222D5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8590DB-D984-0E89-461D-DA546EFC10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The breaks in Every 20 minutes attempt to  keep these basic principles in mind. </a:t>
            </a:r>
          </a:p>
          <a:p>
            <a:r>
              <a:rPr lang="en-US" altLang="en-US" dirty="0"/>
              <a:t>Each brief break offers an assortment of full body motion, off-topic (not off color) jokes and exercises, music and amusement.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D13C5D-ADDD-A9E6-F7EF-8A80BB567A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4F62C6-B997-4043-9A77-D6C39A1968A7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9961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896FD-1E88-598C-4C57-A22267F02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A05C2E-1CF1-E3E8-87A4-711150E04B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D86AB2-2310-D0B2-4FBD-E2E57205A8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rgbClr val="46454A"/>
                </a:solidFill>
                <a:effectLst/>
                <a:latin typeface="+mn-lt"/>
              </a:rPr>
              <a:t>When we sit for more than 20 minutes</a:t>
            </a:r>
            <a:r>
              <a:rPr lang="en-US" sz="1200" b="0" i="0" dirty="0">
                <a:solidFill>
                  <a:srgbClr val="46454A"/>
                </a:solidFill>
                <a:effectLst/>
                <a:latin typeface="+mn-lt"/>
              </a:rPr>
              <a:t>, our blood pools in our seat and our feet. By getting up and moving, we recirculate that blood.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dirty="0">
                <a:solidFill>
                  <a:srgbClr val="46454A"/>
                </a:solidFill>
                <a:effectLst/>
                <a:latin typeface="+mn-lt"/>
              </a:rPr>
              <a:t>Within a minute, there is about 15% more blood in our brain. We do think better on our feet! 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06C912-94D4-2337-8897-EEE7BCA420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4F62C6-B997-4043-9A77-D6C39A1968A7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11389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55600" y="708025"/>
            <a:ext cx="6299200" cy="3544888"/>
          </a:xfrm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OUR BRAINS NEED BREAKS!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Hippocampus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(short term memory center) </a:t>
            </a:r>
            <a:r>
              <a:rPr lang="en-US" dirty="0"/>
              <a:t>has limited capacity!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such, breaks can be useful for taking notes, assimilating thoughts, organizing and chunking information, so that leaners can free up space to take in more info. </a:t>
            </a:r>
          </a:p>
          <a:p>
            <a:endParaRPr lang="en-US" b="0" i="0" dirty="0">
              <a:solidFill>
                <a:srgbClr val="46454A"/>
              </a:solidFill>
              <a:effectLst/>
              <a:latin typeface="Roboto Condensed" panose="02000000000000000000" pitchFamily="2" charset="0"/>
            </a:endParaRPr>
          </a:p>
          <a:p>
            <a:r>
              <a:rPr lang="en-US" b="0" i="0" dirty="0">
                <a:solidFill>
                  <a:srgbClr val="46454A"/>
                </a:solidFill>
                <a:effectLst/>
                <a:latin typeface="Roboto Condensed" panose="02000000000000000000" pitchFamily="2" charset="0"/>
              </a:rPr>
              <a:t>During a learning episode, </a:t>
            </a:r>
            <a:r>
              <a:rPr lang="en-US" b="1" i="0" dirty="0">
                <a:solidFill>
                  <a:srgbClr val="46454A"/>
                </a:solidFill>
                <a:effectLst/>
                <a:latin typeface="Roboto Condensed" panose="02000000000000000000" pitchFamily="2" charset="0"/>
              </a:rPr>
              <a:t>we remember best that which comes first</a:t>
            </a:r>
            <a:r>
              <a:rPr lang="en-US" b="0" i="0" dirty="0">
                <a:solidFill>
                  <a:srgbClr val="46454A"/>
                </a:solidFill>
                <a:effectLst/>
                <a:latin typeface="Roboto Condensed" panose="02000000000000000000" pitchFamily="2" charset="0"/>
              </a:rPr>
              <a:t>, second best that which comes last, and least that which comes just past the middle. </a:t>
            </a:r>
            <a:r>
              <a:rPr lang="en-US" b="0" i="0" dirty="0" err="1">
                <a:solidFill>
                  <a:srgbClr val="46454A"/>
                </a:solidFill>
                <a:effectLst/>
                <a:latin typeface="Roboto Condensed" panose="02000000000000000000" pitchFamily="2" charset="0"/>
              </a:rPr>
              <a:t>Gazzanniga</a:t>
            </a:r>
            <a:r>
              <a:rPr lang="en-US" b="0" i="0" dirty="0">
                <a:solidFill>
                  <a:srgbClr val="46454A"/>
                </a:solidFill>
                <a:effectLst/>
                <a:latin typeface="Roboto Condensed" panose="02000000000000000000" pitchFamily="2" charset="0"/>
              </a:rPr>
              <a:t> et al., 2002; </a:t>
            </a:r>
            <a:endParaRPr lang="en-US" dirty="0"/>
          </a:p>
          <a:p>
            <a:pPr algn="l"/>
            <a:endParaRPr lang="en-US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Named after Soviet psychologist </a:t>
            </a:r>
            <a:r>
              <a:rPr lang="en-US" b="0" i="0" u="none" strike="noStrike" dirty="0" err="1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3"/>
              </a:rPr>
              <a:t>Bluma</a:t>
            </a:r>
            <a:r>
              <a:rPr lang="en-US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3"/>
              </a:rPr>
              <a:t> Zeigarnik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in </a:t>
            </a:r>
            <a:r>
              <a:rPr lang="en-US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4" tooltip="Psychology"/>
              </a:rPr>
              <a:t>psychology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the </a:t>
            </a:r>
            <a:r>
              <a:rPr lang="en-US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Zeigarnik effect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occurs when an activity that has been interrupted may be more readily </a:t>
            </a:r>
            <a:r>
              <a:rPr lang="en-US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5" tooltip="Recall (memory)"/>
              </a:rPr>
              <a:t>recalled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 It postulates that people remember unfinished or interrupted tasks better than completed tasks.  http://blog.trainerswarehouse.com/powerful-beginnings-and-endings</a:t>
            </a:r>
          </a:p>
          <a:p>
            <a:pPr algn="l"/>
            <a:endParaRPr lang="en-US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Leaving and returning to learning (breaks), creates more: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“Firsts” and “lasts, which are more memorable than “middles”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Opportunities for recall and repetition (both of which aid memory as they require the brain to retrieve and re-encode ideas learned before) – remember the memory cycle</a:t>
            </a:r>
          </a:p>
          <a:p>
            <a:pPr algn="l"/>
            <a:endParaRPr lang="en-US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658EB26-7E1A-4B46-B1AE-C72877A30DCD}" type="slidenum">
              <a:rPr lang="en-US" altLang="en-US" sz="1200" smtClean="0"/>
              <a:pPr/>
              <a:t>7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kind of break?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3D544-67AB-485A-97FA-AF9FEEB4385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8764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3D544-67AB-485A-97FA-AF9FEEB4385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6644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94AFD-F0F3-F967-1B1A-5BC235066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5A3689-8693-DE66-47AB-16F56A73FB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628DD6-0FCF-621D-649A-F8654E03F0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02C66E-CC84-4B7A-0DF5-7DF8C8E618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3D544-67AB-485A-97FA-AF9FEEB4385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4138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1E393-04E5-E1C8-FD07-13DBD0C49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6F332B9A-D96D-5EDD-A8F6-70F45A2087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55600" y="708025"/>
            <a:ext cx="6299200" cy="3544888"/>
          </a:xfrm>
          <a:ln/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291D015D-C079-B216-70B3-35BB2307AA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042" y="4490033"/>
            <a:ext cx="5140325" cy="4573957"/>
          </a:xfrm>
          <a:noFill/>
        </p:spPr>
        <p:txBody>
          <a:bodyPr/>
          <a:lstStyle/>
          <a:p>
            <a:r>
              <a:rPr lang="en-US" b="0" i="0" dirty="0">
                <a:solidFill>
                  <a:srgbClr val="46454A"/>
                </a:solidFill>
                <a:effectLst/>
                <a:latin typeface="+mn-lt"/>
              </a:rPr>
              <a:t>Which one is NOT a reason to do a midline crossing or cross-lateral movement?</a:t>
            </a:r>
          </a:p>
          <a:p>
            <a:pPr marL="171450" indent="-171450">
              <a:buFontTx/>
              <a:buChar char="-"/>
            </a:pPr>
            <a:r>
              <a:rPr lang="en-US" b="0" i="0" dirty="0">
                <a:solidFill>
                  <a:srgbClr val="46454A"/>
                </a:solidFill>
                <a:effectLst/>
                <a:latin typeface="+mn-lt"/>
              </a:rPr>
              <a:t>During reading the left hemi does the decoding; the right hemi does the comprehension. X-lateral </a:t>
            </a:r>
            <a:r>
              <a:rPr lang="en-US" b="0" i="0" dirty="0" err="1">
                <a:solidFill>
                  <a:srgbClr val="46454A"/>
                </a:solidFill>
                <a:effectLst/>
                <a:latin typeface="+mn-lt"/>
              </a:rPr>
              <a:t>movmenents</a:t>
            </a:r>
            <a:r>
              <a:rPr lang="en-US" b="0" i="0" dirty="0">
                <a:solidFill>
                  <a:srgbClr val="46454A"/>
                </a:solidFill>
                <a:effectLst/>
                <a:latin typeface="+mn-lt"/>
              </a:rPr>
              <a:t> prime the brain </a:t>
            </a:r>
            <a:r>
              <a:rPr lang="en-US" b="0" i="0" dirty="0" err="1">
                <a:solidFill>
                  <a:srgbClr val="46454A"/>
                </a:solidFill>
                <a:effectLst/>
                <a:latin typeface="+mn-lt"/>
              </a:rPr>
              <a:t>hemis</a:t>
            </a:r>
            <a:r>
              <a:rPr lang="en-US" b="0" i="0" dirty="0">
                <a:solidFill>
                  <a:srgbClr val="46454A"/>
                </a:solidFill>
                <a:effectLst/>
                <a:latin typeface="+mn-lt"/>
              </a:rPr>
              <a:t> to work together</a:t>
            </a:r>
          </a:p>
          <a:p>
            <a:pPr marL="171450" indent="-171450">
              <a:buFontTx/>
              <a:buChar char="-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increased communication has been linked to improvements in a wide range of cognitive functions, including memory, attention, and creativity.</a:t>
            </a:r>
            <a:endParaRPr lang="en-US" b="0" i="0" dirty="0">
              <a:solidFill>
                <a:srgbClr val="46454A"/>
              </a:solidFill>
              <a:effectLst/>
              <a:latin typeface="+mn-lt"/>
            </a:endParaRP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B2E489F7-AC01-6F9F-465A-3D2188878E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B148947-494E-4E59-9CD2-41EDA1F52484}" type="slidenum">
              <a:rPr lang="en-US" altLang="en-US" sz="1200" smtClean="0"/>
              <a:pPr/>
              <a:t>11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9439922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55600" y="708025"/>
            <a:ext cx="6299200" cy="3544888"/>
          </a:xfrm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xfrm>
            <a:off x="935042" y="4490033"/>
            <a:ext cx="5140325" cy="4573957"/>
          </a:xfrm>
          <a:noFill/>
        </p:spPr>
        <p:txBody>
          <a:bodyPr/>
          <a:lstStyle/>
          <a:p>
            <a:r>
              <a:rPr lang="en-US" dirty="0">
                <a:latin typeface="+mn-lt"/>
              </a:rPr>
              <a:t>Chat Storm / or Waterfall.</a:t>
            </a:r>
          </a:p>
          <a:p>
            <a:r>
              <a:rPr lang="en-US" dirty="0">
                <a:latin typeface="+mn-lt"/>
              </a:rPr>
              <a:t>A break that begins with the letter “P” </a:t>
            </a:r>
          </a:p>
          <a:p>
            <a:endParaRPr lang="en-US" dirty="0">
              <a:latin typeface="+mn-lt"/>
            </a:endParaRPr>
          </a:p>
          <a:p>
            <a:r>
              <a:rPr lang="en-US" altLang="en-US" dirty="0"/>
              <a:t>The breaks in Every 20 minutes attempt to  keep these basic principles in mind. </a:t>
            </a:r>
          </a:p>
          <a:p>
            <a:r>
              <a:rPr lang="en-US" altLang="en-US" dirty="0"/>
              <a:t>Each brief break offers an assortment of full body motion, off-topic (not off color) jokes and exercises, music and amusement.</a:t>
            </a:r>
          </a:p>
          <a:p>
            <a:r>
              <a:rPr lang="en-US" altLang="en-US" dirty="0"/>
              <a:t>Cross body, engage brain in a different way</a:t>
            </a:r>
          </a:p>
          <a:p>
            <a:endParaRPr lang="en-US" dirty="0">
              <a:latin typeface="+mn-lt"/>
            </a:endParaRPr>
          </a:p>
          <a:p>
            <a:endParaRPr lang="en-US" dirty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B148947-494E-4E59-9CD2-41EDA1F52484}" type="slidenum">
              <a:rPr lang="en-US" altLang="en-US" sz="1200" smtClean="0"/>
              <a:pPr/>
              <a:t>12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3621102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can always create your own, but here are some ready-to-use resources.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3D544-67AB-485A-97FA-AF9FEEB4385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637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0F842-057C-6AC4-9F11-F33999CF9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552364-2B18-5902-F265-E2DB01FD78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EEAC5F-D163-686A-68DD-560BCB2B2E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CD4195-28A5-CE18-DFEC-C12A8B0EA7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3D544-67AB-485A-97FA-AF9FEEB4385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1552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9BD7029-B064-263E-B27A-E1D94AB8D1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F4CC84-D0A9-49A1-9EB5-45E7F6BABD39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305154" name="Rectangle 2">
            <a:extLst>
              <a:ext uri="{FF2B5EF4-FFF2-40B4-BE49-F238E27FC236}">
                <a16:creationId xmlns:a16="http://schemas.microsoft.com/office/drawing/2014/main" id="{86B682E7-0716-6193-5B75-14A1F74532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5" name="Rectangle 3">
            <a:extLst>
              <a:ext uri="{FF2B5EF4-FFF2-40B4-BE49-F238E27FC236}">
                <a16:creationId xmlns:a16="http://schemas.microsoft.com/office/drawing/2014/main" id="{D8B17357-ABF3-45B3-D060-5A799332D9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The breaks in Every 20 minutes attempt to  keep these basic principles in mind. </a:t>
            </a:r>
          </a:p>
          <a:p>
            <a:r>
              <a:rPr lang="en-US" altLang="en-US" dirty="0"/>
              <a:t>Each brief break offers an assortment of full body motion, off-topic (not off color) jokes and exercises, music and amusement.</a:t>
            </a:r>
          </a:p>
          <a:p>
            <a:r>
              <a:rPr lang="en-US" altLang="en-US" dirty="0"/>
              <a:t>Cross body, engage brain in a different way</a:t>
            </a:r>
          </a:p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F4A0F-50CE-4046-DD36-A573110A9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3880E327-86B0-F5C1-25B9-2D8997145D6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55600" y="708025"/>
            <a:ext cx="6299200" cy="3544888"/>
          </a:xfrm>
          <a:ln/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3B68ADC1-E1CD-3B11-1C7D-52FCABB5D1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042" y="4490033"/>
            <a:ext cx="5140325" cy="4573957"/>
          </a:xfrm>
          <a:noFill/>
        </p:spPr>
        <p:txBody>
          <a:bodyPr/>
          <a:lstStyle/>
          <a:p>
            <a:r>
              <a:rPr lang="en-US" b="0" i="0" dirty="0">
                <a:solidFill>
                  <a:srgbClr val="46454A"/>
                </a:solidFill>
                <a:effectLst/>
                <a:latin typeface="+mn-lt"/>
              </a:rPr>
              <a:t>Which of these strategies can you imagine adding to your repertoire? Why?</a:t>
            </a:r>
            <a:endParaRPr lang="en-US" sz="1200" b="0" i="0" dirty="0">
              <a:solidFill>
                <a:srgbClr val="46454A"/>
              </a:solidFill>
              <a:effectLst/>
              <a:latin typeface="+mn-lt"/>
            </a:endParaRP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A8EB5AE8-1BCB-D97A-26B4-C49A25E74F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B148947-494E-4E59-9CD2-41EDA1F52484}" type="slidenum">
              <a:rPr lang="en-US" altLang="en-US" sz="1200" smtClean="0"/>
              <a:pPr/>
              <a:t>16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5513496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3D544-67AB-485A-97FA-AF9FEEB4385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795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6FBCF-868A-A0BF-9E6A-1971C49308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384F99-405F-B69A-CE13-99A41A8AE5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FAA18-9AA7-4150-52FB-86D9F658D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99182-9704-4604-B232-3B175CFA63CC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FF6EB7-2D80-B82B-8CB7-0A85DD36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977D2E-4FD8-3416-DAFD-AADB548F8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223AF-1BC7-4170-AC47-CC33411E3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758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94C4C-01C2-CDEC-77F1-D415654A2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65AB5-B394-BFDC-026A-DA5078AC9C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C0D6CB-ED21-B81A-2B21-BBA1FEE95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99182-9704-4604-B232-3B175CFA63CC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B535B-17F8-44A7-65FF-373D7E2F9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AD1A96-90E6-890B-D72F-D372FF670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223AF-1BC7-4170-AC47-CC33411E3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65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0BEA2-5F29-0B6E-8BE7-6E5289C96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19F7B3-C8EA-5287-D650-350D5FD06F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B3736B-2B6F-CC96-A842-FA62148A1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99182-9704-4604-B232-3B175CFA63CC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1131F9-4C67-D929-3B60-AB1346C48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6DAF8-2696-E344-B3F5-00D61DEF1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223AF-1BC7-4170-AC47-CC33411E3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360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92F8E-FF4D-7095-D288-0FD6DEC85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982449-22FC-B065-8768-EC77EF47B4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98C1AE-7541-C9F7-3F27-90F74EB89C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E3BACE-4234-DF72-56AD-CB02EDC4A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99182-9704-4604-B232-3B175CFA63CC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EA3130-E313-8C1B-093A-ADB0A69F8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D4F7DE-D239-148C-BB58-23FDE3155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223AF-1BC7-4170-AC47-CC33411E3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701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B8A1E-8BA4-5994-24CB-F39CA9179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F34391-DB3A-EE68-E2C3-BC0347EE20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17AF1C-A144-4324-B794-79F34D3198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2B778A-E51D-6FDC-2BC3-0BECB89F61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2175CF-BD77-5DFB-212B-76E0BFEE42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AAAB02-B54A-8C10-5E5B-7F745D1E0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99182-9704-4604-B232-3B175CFA63CC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CD3B1F-D625-3E02-615B-CFBD3C9B6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9A42DE-637C-DF1C-3556-39EA1AF31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223AF-1BC7-4170-AC47-CC33411E3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783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0EC4D-A420-3D86-DF13-2FD8CCBF2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83D9EC-781D-0139-56A4-1D577AF9A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99182-9704-4604-B232-3B175CFA63CC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BA3CAC-B110-25E6-B012-F8D08785D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60E79C-6540-19F4-AF4A-3340AD26D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223AF-1BC7-4170-AC47-CC33411E3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405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91A686-AECA-F733-3BE1-5436380E4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99182-9704-4604-B232-3B175CFA63CC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7E2740-AFA8-3AEC-3CCB-AA4D46F6B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8C3E3C-1406-6F55-1A53-051203E8D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223AF-1BC7-4170-AC47-CC33411E3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105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1861B-76FE-0668-B22C-CFC4BC808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EFB26-C690-7C2C-7226-E5AD54FA8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4DF269-2C8D-75E7-8048-8D19E20770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08D0EE-248F-DF9C-8A6F-E8D870819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99182-9704-4604-B232-3B175CFA63CC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4D3B14-780E-C0A4-D520-05217021A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C2B82E-ED45-F24C-1DD0-1E191AAAE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223AF-1BC7-4170-AC47-CC33411E3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641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2A45E-14B6-FD36-FD16-CA0A4A485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03A70C-EB2E-B5A5-4918-1CB0B836C3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B3F702-748E-3583-8B2F-5F8CC5D194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DB270A-8E19-1BBA-5633-1CFF34426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99182-9704-4604-B232-3B175CFA63CC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DBB4BD-83F2-62D8-527B-8B2170793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5DDBB5-172A-1B6D-3E07-5FDA003A3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223AF-1BC7-4170-AC47-CC33411E3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196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50508-549D-2AA4-3736-38C4360FD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F7575-5CCC-1575-BDE4-F7A3CDF581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23D3B2-27F2-510B-EA92-FDC203FCA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99182-9704-4604-B232-3B175CFA63CC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6619E-9A14-51A5-C85B-A4264D614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0E1B01-BFFE-B3F7-DBE7-926117C15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223AF-1BC7-4170-AC47-CC33411E3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588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7220D2-EB97-4988-8CBD-5E0EA97B55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91413B-2AB8-6531-FEB9-2BC7FA56F2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40946E-09CF-8370-CC06-C8C4B1684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99182-9704-4604-B232-3B175CFA63CC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8F285F-F6C9-4D63-EF7A-14792DD87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DE9C27-1C5D-27F9-9054-B6A09628C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223AF-1BC7-4170-AC47-CC33411E3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272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0" y="1371600"/>
            <a:ext cx="9347200" cy="838200"/>
          </a:xfrm>
        </p:spPr>
        <p:txBody>
          <a:bodyPr/>
          <a:lstStyle>
            <a:lvl1pPr>
              <a:defRPr b="0" i="0">
                <a:latin typeface="Futura Hv BT" panose="020B07020202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032000" y="2438400"/>
            <a:ext cx="4572000" cy="28956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7200" y="2438400"/>
            <a:ext cx="4572000" cy="2895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08000" y="63246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99125" y="63246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1051" y="6324600"/>
            <a:ext cx="508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BFAD5B-C56D-461B-8917-98BF76E68B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0" name="Picture 9" descr="A picture containing refrigerator&#10;&#10;Description automatically generated">
            <a:extLst>
              <a:ext uri="{FF2B5EF4-FFF2-40B4-BE49-F238E27FC236}">
                <a16:creationId xmlns:a16="http://schemas.microsoft.com/office/drawing/2014/main" id="{A4F30D68-2B56-490C-968E-E651083259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5200" y="5562600"/>
            <a:ext cx="16510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262954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3F5BDB-6854-752A-D210-358DD256B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8E2DD6-D6D0-3659-33CA-A692D89361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A7401B-BA13-07A1-1CA1-ABA6AFB66E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899182-9704-4604-B232-3B175CFA63CC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86DECF-9D70-EFE7-8848-ED9AEDA75D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D6AE8-AB84-328D-10BE-D55C581C54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6223AF-1BC7-4170-AC47-CC33411E3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626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1.jp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1.jp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.jpg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1.jpg"/><Relationship Id="rId4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Relationship Id="rId5" Type="http://schemas.openxmlformats.org/officeDocument/2006/relationships/image" Target="../media/image1.jp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FB1E5F2-5B5C-8BBB-284D-B5F634E22B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0228" y="5204766"/>
            <a:ext cx="9144000" cy="827089"/>
          </a:xfrm>
        </p:spPr>
        <p:txBody>
          <a:bodyPr>
            <a:normAutofit lnSpcReduction="10000"/>
          </a:bodyPr>
          <a:lstStyle/>
          <a:p>
            <a:r>
              <a:rPr lang="en-US" sz="5400" dirty="0"/>
              <a:t>why? when? how? what?</a:t>
            </a:r>
          </a:p>
        </p:txBody>
      </p:sp>
      <p:sp>
        <p:nvSpPr>
          <p:cNvPr id="5" name="Title 10">
            <a:extLst>
              <a:ext uri="{FF2B5EF4-FFF2-40B4-BE49-F238E27FC236}">
                <a16:creationId xmlns:a16="http://schemas.microsoft.com/office/drawing/2014/main" id="{4C5CC63B-569A-C3F6-B44D-0C4AD66B2221}"/>
              </a:ext>
            </a:extLst>
          </p:cNvPr>
          <p:cNvSpPr txBox="1">
            <a:spLocks/>
          </p:cNvSpPr>
          <p:nvPr/>
        </p:nvSpPr>
        <p:spPr>
          <a:xfrm>
            <a:off x="914400" y="1676399"/>
            <a:ext cx="10363200" cy="6762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294D87-5523-2CB7-2F17-71B707AEF41C}"/>
              </a:ext>
            </a:extLst>
          </p:cNvPr>
          <p:cNvSpPr/>
          <p:nvPr/>
        </p:nvSpPr>
        <p:spPr>
          <a:xfrm>
            <a:off x="708338" y="6225794"/>
            <a:ext cx="10363200" cy="76200"/>
          </a:xfrm>
          <a:prstGeom prst="rect">
            <a:avLst/>
          </a:prstGeom>
          <a:solidFill>
            <a:srgbClr val="0E5F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CA000B-961A-FB9B-65B6-0085FC37BD9B}"/>
              </a:ext>
            </a:extLst>
          </p:cNvPr>
          <p:cNvSpPr/>
          <p:nvPr/>
        </p:nvSpPr>
        <p:spPr>
          <a:xfrm>
            <a:off x="708338" y="6378194"/>
            <a:ext cx="9945890" cy="76200"/>
          </a:xfrm>
          <a:prstGeom prst="rect">
            <a:avLst/>
          </a:prstGeom>
          <a:solidFill>
            <a:srgbClr val="EB42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33BEED40-EE4B-E4E8-E887-CDCFB1534F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8338" y="1817912"/>
            <a:ext cx="5636652" cy="1960808"/>
          </a:xfrm>
        </p:spPr>
        <p:txBody>
          <a:bodyPr>
            <a:normAutofit/>
          </a:bodyPr>
          <a:lstStyle/>
          <a:p>
            <a:r>
              <a:rPr lang="en-US" dirty="0">
                <a:latin typeface="Raleway Thin"/>
                <a:cs typeface="Raleway Thin"/>
              </a:rPr>
              <a:t>GIVE ‘EM </a:t>
            </a:r>
            <a:br>
              <a:rPr lang="en-US" dirty="0">
                <a:latin typeface="Raleway Thin"/>
                <a:cs typeface="Raleway Thin"/>
              </a:rPr>
            </a:br>
            <a:r>
              <a:rPr lang="en-US" dirty="0">
                <a:latin typeface="Raleway Thin"/>
                <a:cs typeface="Raleway Thin"/>
              </a:rPr>
              <a:t>A </a:t>
            </a:r>
            <a:r>
              <a:rPr lang="en-US" b="1" dirty="0">
                <a:latin typeface="Raleway Thin"/>
                <a:cs typeface="Raleway Thin"/>
              </a:rPr>
              <a:t>BREAK</a:t>
            </a:r>
            <a:endParaRPr lang="en-US" sz="2400" b="1" dirty="0">
              <a:latin typeface="Raleway Thin"/>
              <a:cs typeface="Raleway Thin"/>
            </a:endParaRPr>
          </a:p>
        </p:txBody>
      </p:sp>
      <p:pic>
        <p:nvPicPr>
          <p:cNvPr id="13" name="Picture 12" descr="A person jumping in the air&#10;&#10;AI-generated content may be incorrect.">
            <a:extLst>
              <a:ext uri="{FF2B5EF4-FFF2-40B4-BE49-F238E27FC236}">
                <a16:creationId xmlns:a16="http://schemas.microsoft.com/office/drawing/2014/main" id="{C883B141-F0C8-C89B-3EEC-3A9406D436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34"/>
          <a:stretch>
            <a:fillRect/>
          </a:stretch>
        </p:blipFill>
        <p:spPr>
          <a:xfrm>
            <a:off x="7001813" y="859748"/>
            <a:ext cx="4159877" cy="4151079"/>
          </a:xfrm>
          <a:prstGeom prst="rect">
            <a:avLst/>
          </a:prstGeom>
        </p:spPr>
      </p:pic>
      <p:pic>
        <p:nvPicPr>
          <p:cNvPr id="2" name="Picture 1" descr="A picture containing refrigerator&#10;&#10;Description automatically generated">
            <a:extLst>
              <a:ext uri="{FF2B5EF4-FFF2-40B4-BE49-F238E27FC236}">
                <a16:creationId xmlns:a16="http://schemas.microsoft.com/office/drawing/2014/main" id="{AD9EAA9E-A224-3C82-9AEE-421BA8F5EA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190" y="5578094"/>
            <a:ext cx="16510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660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DB5F139-A6B8-3562-EE1E-516F90037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63" y="703072"/>
            <a:ext cx="7188200" cy="1600200"/>
          </a:xfrm>
        </p:spPr>
        <p:txBody>
          <a:bodyPr>
            <a:normAutofit fontScale="90000"/>
          </a:bodyPr>
          <a:lstStyle/>
          <a:p>
            <a:r>
              <a:rPr lang="en-US" sz="8000" dirty="0">
                <a:latin typeface="Raleway Thin"/>
                <a:cs typeface="Raleway Thin"/>
              </a:rPr>
              <a:t>6 </a:t>
            </a:r>
            <a:r>
              <a:rPr lang="en-US" sz="8000" b="1" dirty="0">
                <a:latin typeface="Raleway Thin"/>
                <a:cs typeface="Raleway Thin"/>
              </a:rPr>
              <a:t>BRAIN RULES</a:t>
            </a:r>
            <a:endParaRPr lang="en-US" sz="80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79750DB-82F7-C483-D6AD-891D913DE4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1663" y="0"/>
            <a:ext cx="4970337" cy="68580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2261BF1-66DF-AE6A-CED2-6B1A7020C7DB}"/>
              </a:ext>
            </a:extLst>
          </p:cNvPr>
          <p:cNvSpPr txBox="1"/>
          <p:nvPr/>
        </p:nvSpPr>
        <p:spPr>
          <a:xfrm>
            <a:off x="4568001" y="6580457"/>
            <a:ext cx="25234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Credit: Sharon Bowman; </a:t>
            </a:r>
            <a:r>
              <a:rPr lang="en-US" sz="1000" dirty="0" err="1"/>
              <a:t>Bowperson</a:t>
            </a:r>
            <a:r>
              <a:rPr lang="en-US" sz="1000" dirty="0"/>
              <a:t> Training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D9CE5E-5FA1-4EE6-04AE-B757A92C0679}"/>
              </a:ext>
            </a:extLst>
          </p:cNvPr>
          <p:cNvSpPr txBox="1"/>
          <p:nvPr/>
        </p:nvSpPr>
        <p:spPr>
          <a:xfrm>
            <a:off x="1294301" y="2780472"/>
            <a:ext cx="45354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Which suggest that BREAKS could be beneficial?</a:t>
            </a:r>
          </a:p>
        </p:txBody>
      </p:sp>
      <p:pic>
        <p:nvPicPr>
          <p:cNvPr id="2" name="Picture 1" descr="A picture containing refrigerator&#10;&#10;Description automatically generated">
            <a:extLst>
              <a:ext uri="{FF2B5EF4-FFF2-40B4-BE49-F238E27FC236}">
                <a16:creationId xmlns:a16="http://schemas.microsoft.com/office/drawing/2014/main" id="{7414D24C-86C6-509A-A167-1A724215D9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01" y="5257800"/>
            <a:ext cx="16510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684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C98A213-5994-475E-B327-DC6EC27FB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E144DE-EAE1-45F5-FAE6-47E55F1BD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0799" y="670218"/>
            <a:ext cx="10227721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b="1" dirty="0"/>
              <a:t>TRUE OR FALSE?</a:t>
            </a:r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4B030A0D-0DAD-4A99-89BB-419527D6A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9376" y="1800088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 descr="Right And Left Brain with solid fill">
            <a:extLst>
              <a:ext uri="{FF2B5EF4-FFF2-40B4-BE49-F238E27FC236}">
                <a16:creationId xmlns:a16="http://schemas.microsoft.com/office/drawing/2014/main" id="{2D3E145B-CB49-B21E-FF6F-AF3FC04D2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109" y="261535"/>
            <a:ext cx="1927424" cy="1927424"/>
          </a:xfrm>
          <a:prstGeom prst="rect">
            <a:avLst/>
          </a:prstGeom>
        </p:spPr>
      </p:pic>
      <p:pic>
        <p:nvPicPr>
          <p:cNvPr id="3" name="Picture 2" descr="A picture containing refrigerator&#10;&#10;Description automatically generated">
            <a:extLst>
              <a:ext uri="{FF2B5EF4-FFF2-40B4-BE49-F238E27FC236}">
                <a16:creationId xmlns:a16="http://schemas.microsoft.com/office/drawing/2014/main" id="{5C4D3070-236A-18B5-8939-4DDE89FD90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42934"/>
            <a:ext cx="1651000" cy="1600200"/>
          </a:xfrm>
          <a:prstGeom prst="rect">
            <a:avLst/>
          </a:prstGeom>
        </p:spPr>
      </p:pic>
      <p:pic>
        <p:nvPicPr>
          <p:cNvPr id="8" name="Picture 7" descr="A person with glasses and a confused expression&#10;&#10;AI-generated content may be incorrect.">
            <a:extLst>
              <a:ext uri="{FF2B5EF4-FFF2-40B4-BE49-F238E27FC236}">
                <a16:creationId xmlns:a16="http://schemas.microsoft.com/office/drawing/2014/main" id="{B6B6036D-1887-5C26-DA56-39FD271F5E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5388" y="2406272"/>
            <a:ext cx="4006898" cy="378151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4AD998C-F5F6-E5F6-C7C2-4C79E1E1FA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32" y="2903711"/>
            <a:ext cx="6163036" cy="27866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The HIPPOCAMPUS </a:t>
            </a:r>
            <a:r>
              <a:rPr lang="en-US" sz="3200" dirty="0"/>
              <a:t>(short-term memory center) </a:t>
            </a:r>
          </a:p>
          <a:p>
            <a:pPr marL="0" indent="0" algn="ctr">
              <a:buNone/>
            </a:pPr>
            <a:r>
              <a:rPr lang="en-US" sz="4400" dirty="0"/>
              <a:t>has unlimited capacity.</a:t>
            </a:r>
          </a:p>
        </p:txBody>
      </p:sp>
    </p:spTree>
    <p:extLst>
      <p:ext uri="{BB962C8B-B14F-4D97-AF65-F5344CB8AC3E}">
        <p14:creationId xmlns:p14="http://schemas.microsoft.com/office/powerpoint/2010/main" val="3126675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F3907-259D-B920-7EC2-6FC07F949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3B31B-F04F-B5C8-9E26-84738F282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0799" y="670218"/>
            <a:ext cx="10227721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b="1" dirty="0"/>
              <a:t>TRUE OR FALSE?</a:t>
            </a:r>
          </a:p>
        </p:txBody>
      </p:sp>
      <p:pic>
        <p:nvPicPr>
          <p:cNvPr id="5" name="Graphic 4" descr="Right And Left Brain with solid fill">
            <a:extLst>
              <a:ext uri="{FF2B5EF4-FFF2-40B4-BE49-F238E27FC236}">
                <a16:creationId xmlns:a16="http://schemas.microsoft.com/office/drawing/2014/main" id="{BD3FCBE1-212B-78FA-F15F-72D2BF0030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109" y="261535"/>
            <a:ext cx="1927424" cy="1927424"/>
          </a:xfrm>
          <a:prstGeom prst="rect">
            <a:avLst/>
          </a:prstGeom>
        </p:spPr>
      </p:pic>
      <p:pic>
        <p:nvPicPr>
          <p:cNvPr id="3" name="Picture 2" descr="A picture containing refrigerator&#10;&#10;Description automatically generated">
            <a:extLst>
              <a:ext uri="{FF2B5EF4-FFF2-40B4-BE49-F238E27FC236}">
                <a16:creationId xmlns:a16="http://schemas.microsoft.com/office/drawing/2014/main" id="{B9948143-A7C4-E389-9AB3-D34363EAB4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80" y="5519335"/>
            <a:ext cx="1651000" cy="160020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CDC1EE4-3B52-2D70-90C3-9ADCB4885E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32" y="2903711"/>
            <a:ext cx="5646316" cy="27866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Middles are more memorable than “intros” and “endings.”</a:t>
            </a:r>
          </a:p>
          <a:p>
            <a:pPr marL="0" indent="0" algn="ctr">
              <a:buNone/>
            </a:pPr>
            <a:endParaRPr lang="en-US" sz="4400" dirty="0"/>
          </a:p>
        </p:txBody>
      </p:sp>
      <p:pic>
        <p:nvPicPr>
          <p:cNvPr id="6" name="Picture 5" descr="Business meeting in café">
            <a:extLst>
              <a:ext uri="{FF2B5EF4-FFF2-40B4-BE49-F238E27FC236}">
                <a16:creationId xmlns:a16="http://schemas.microsoft.com/office/drawing/2014/main" id="{04D5676C-E617-6073-2211-85242C0053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848" y="2718985"/>
            <a:ext cx="4890620" cy="326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6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F51F3-F005-355E-72F1-AC0EDE732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9ECA5-B6DF-8F74-2233-2686AC906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0799" y="670218"/>
            <a:ext cx="10227721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b="1" dirty="0"/>
              <a:t>Which answer is FALSE?</a:t>
            </a:r>
          </a:p>
        </p:txBody>
      </p:sp>
      <p:pic>
        <p:nvPicPr>
          <p:cNvPr id="5" name="Graphic 4" descr="Right And Left Brain with solid fill">
            <a:extLst>
              <a:ext uri="{FF2B5EF4-FFF2-40B4-BE49-F238E27FC236}">
                <a16:creationId xmlns:a16="http://schemas.microsoft.com/office/drawing/2014/main" id="{ADE20656-2FC8-07E4-EF7D-8D9348DD02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109" y="261535"/>
            <a:ext cx="1761471" cy="1761471"/>
          </a:xfrm>
          <a:prstGeom prst="rect">
            <a:avLst/>
          </a:prstGeom>
        </p:spPr>
      </p:pic>
      <p:pic>
        <p:nvPicPr>
          <p:cNvPr id="3" name="Picture 2" descr="A picture containing refrigerator&#10;&#10;Description automatically generated">
            <a:extLst>
              <a:ext uri="{FF2B5EF4-FFF2-40B4-BE49-F238E27FC236}">
                <a16:creationId xmlns:a16="http://schemas.microsoft.com/office/drawing/2014/main" id="{C725188A-E20B-81B7-7414-5744C80E10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80" y="5519335"/>
            <a:ext cx="1651000" cy="160020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81BC06-E5EA-5D3F-E7C9-3BC8663697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056" y="2144737"/>
            <a:ext cx="9534144" cy="3902495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altLang="en-US" sz="4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Breaks are most effective when they…</a:t>
            </a:r>
          </a:p>
          <a:p>
            <a:pPr marL="742950" indent="-742950">
              <a:buClr>
                <a:srgbClr val="CC3300"/>
              </a:buClr>
              <a:buFont typeface="+mj-lt"/>
              <a:buAutoNum type="alphaUcPeriod"/>
            </a:pPr>
            <a:r>
              <a:rPr lang="en-US" altLang="en-US" sz="3500" b="1" dirty="0"/>
              <a:t>Are “off topic”</a:t>
            </a:r>
          </a:p>
          <a:p>
            <a:pPr marL="742950" indent="-742950">
              <a:buClr>
                <a:srgbClr val="CC3300"/>
              </a:buClr>
              <a:buFont typeface="+mj-lt"/>
              <a:buAutoNum type="alphaUcPeriod"/>
            </a:pPr>
            <a:r>
              <a:rPr lang="en-US" altLang="en-US" sz="3500" b="1" dirty="0"/>
              <a:t>Get us moving around</a:t>
            </a:r>
          </a:p>
          <a:p>
            <a:pPr marL="742950" indent="-742950">
              <a:buClr>
                <a:srgbClr val="CC3300"/>
              </a:buClr>
              <a:buFont typeface="+mj-lt"/>
              <a:buAutoNum type="alphaUcPeriod"/>
            </a:pPr>
            <a:r>
              <a:rPr lang="en-US" altLang="en-US" sz="3500" b="1" dirty="0">
                <a:solidFill>
                  <a:schemeClr val="bg1">
                    <a:lumMod val="85000"/>
                  </a:schemeClr>
                </a:solidFill>
              </a:rPr>
              <a:t>Occur at regular intervals</a:t>
            </a:r>
          </a:p>
          <a:p>
            <a:pPr marL="742950" indent="-742950">
              <a:buClr>
                <a:srgbClr val="CC3300"/>
              </a:buClr>
              <a:buFont typeface="+mj-lt"/>
              <a:buAutoNum type="alphaUcPeriod"/>
            </a:pPr>
            <a:r>
              <a:rPr lang="en-US" altLang="en-US" sz="3500" b="1" dirty="0"/>
              <a:t>Challenge our mind &amp; creativity</a:t>
            </a:r>
          </a:p>
          <a:p>
            <a:pPr marL="742950" indent="-742950">
              <a:buClr>
                <a:srgbClr val="CC3300"/>
              </a:buClr>
              <a:buFont typeface="+mj-lt"/>
              <a:buAutoNum type="alphaUcPeriod"/>
            </a:pPr>
            <a:r>
              <a:rPr lang="en-US" altLang="en-US" sz="3500" b="1" dirty="0"/>
              <a:t>Cross right &amp; left sides of the body</a:t>
            </a:r>
          </a:p>
          <a:p>
            <a:pPr marL="742950" indent="-742950">
              <a:buClr>
                <a:srgbClr val="CC3300"/>
              </a:buClr>
              <a:buFont typeface="+mj-lt"/>
              <a:buAutoNum type="alphaUcPeriod"/>
            </a:pPr>
            <a:endParaRPr lang="en-US" altLang="en-US" sz="4400" b="1" dirty="0"/>
          </a:p>
          <a:p>
            <a:pPr marL="0" indent="0" algn="ctr">
              <a:buNone/>
            </a:pPr>
            <a:endParaRPr lang="en-US" altLang="en-US" sz="44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0" indent="0" algn="ctr">
              <a:buNone/>
            </a:pPr>
            <a:endParaRPr lang="en-US" sz="4400" dirty="0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F63C7C38-212C-0F4B-9CFD-201CDB5DC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22160" y="2298687"/>
            <a:ext cx="3169840" cy="439735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5567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DAC11B-C32D-8584-9213-10883C3CE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EB6C4F6-4BE0-156B-5068-1528B6B497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54A6CF-AB54-271A-5D7D-1494B6230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0799" y="670218"/>
            <a:ext cx="10227721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b="1" dirty="0"/>
              <a:t>TRUE OR FALSE?</a:t>
            </a:r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83EAD5BE-DE03-A0A1-EB83-03B1E91529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9376" y="1800088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 descr="Right And Left Brain with solid fill">
            <a:extLst>
              <a:ext uri="{FF2B5EF4-FFF2-40B4-BE49-F238E27FC236}">
                <a16:creationId xmlns:a16="http://schemas.microsoft.com/office/drawing/2014/main" id="{6C85D594-A789-7BFA-301E-FA8FFFFA99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109" y="261535"/>
            <a:ext cx="1927424" cy="1927424"/>
          </a:xfrm>
          <a:prstGeom prst="rect">
            <a:avLst/>
          </a:prstGeom>
        </p:spPr>
      </p:pic>
      <p:pic>
        <p:nvPicPr>
          <p:cNvPr id="3" name="Picture 2" descr="A picture containing refrigerator&#10;&#10;Description automatically generated">
            <a:extLst>
              <a:ext uri="{FF2B5EF4-FFF2-40B4-BE49-F238E27FC236}">
                <a16:creationId xmlns:a16="http://schemas.microsoft.com/office/drawing/2014/main" id="{ECDA89A1-3A98-FB18-CC0E-EC12AACB52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80" y="5519335"/>
            <a:ext cx="1651000" cy="160020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3795B19-8B01-773B-6368-F278B806C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32" y="2903711"/>
            <a:ext cx="6093968" cy="27866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If we sit for more than 20 minutes, blood pools in our seat and feet.</a:t>
            </a:r>
          </a:p>
        </p:txBody>
      </p:sp>
      <p:pic>
        <p:nvPicPr>
          <p:cNvPr id="6" name="Picture 5" descr="Sticky notes on a wall">
            <a:extLst>
              <a:ext uri="{FF2B5EF4-FFF2-40B4-BE49-F238E27FC236}">
                <a16:creationId xmlns:a16="http://schemas.microsoft.com/office/drawing/2014/main" id="{39E34A9F-313B-B67D-820C-7BF13B0E42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917" y="2628542"/>
            <a:ext cx="4238551" cy="295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548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-685800" y="0"/>
            <a:ext cx="128778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tx1">
                  <a:alpha val="12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126665-A01F-2C8E-3D7B-5D774011FF27}"/>
              </a:ext>
            </a:extLst>
          </p:cNvPr>
          <p:cNvSpPr txBox="1"/>
          <p:nvPr/>
        </p:nvSpPr>
        <p:spPr>
          <a:xfrm>
            <a:off x="497877" y="275043"/>
            <a:ext cx="9189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-Bold"/>
                <a:cs typeface="Montserrat-Bold"/>
              </a:rPr>
              <a:t>SHORT-TERM MEMORY LIMITATIONS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198B3A4-3BE8-C2AD-54AC-A53ADEA63EE1}"/>
              </a:ext>
            </a:extLst>
          </p:cNvPr>
          <p:cNvGrpSpPr/>
          <p:nvPr/>
        </p:nvGrpSpPr>
        <p:grpSpPr>
          <a:xfrm>
            <a:off x="5299204" y="2036816"/>
            <a:ext cx="6153149" cy="3688768"/>
            <a:chOff x="-26559" y="2035381"/>
            <a:chExt cx="6153149" cy="3688768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A7127A8-EEDA-D061-2C61-B392BCA41884}"/>
                </a:ext>
              </a:extLst>
            </p:cNvPr>
            <p:cNvGrpSpPr/>
            <p:nvPr/>
          </p:nvGrpSpPr>
          <p:grpSpPr>
            <a:xfrm>
              <a:off x="-26559" y="2035381"/>
              <a:ext cx="6153149" cy="3688768"/>
              <a:chOff x="-26559" y="2035381"/>
              <a:chExt cx="6153149" cy="3688768"/>
            </a:xfrm>
          </p:grpSpPr>
          <p:pic>
            <p:nvPicPr>
              <p:cNvPr id="1026" name="Picture 2" descr="Image">
                <a:extLst>
                  <a:ext uri="{FF2B5EF4-FFF2-40B4-BE49-F238E27FC236}">
                    <a16:creationId xmlns:a16="http://schemas.microsoft.com/office/drawing/2014/main" id="{D560B7A2-E372-4D78-A1FC-E7ADA74C69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6559" y="2035381"/>
                <a:ext cx="6153149" cy="3688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4E60B45-F464-8967-AF84-0A6711803401}"/>
                  </a:ext>
                </a:extLst>
              </p:cNvPr>
              <p:cNvSpPr/>
              <p:nvPr/>
            </p:nvSpPr>
            <p:spPr>
              <a:xfrm>
                <a:off x="93190" y="2045390"/>
                <a:ext cx="5143500" cy="879185"/>
              </a:xfrm>
              <a:prstGeom prst="rect">
                <a:avLst/>
              </a:prstGeom>
              <a:solidFill>
                <a:srgbClr val="211F20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403010" y="2228391"/>
              <a:ext cx="42711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AdLib BT" panose="04040805040B02020603" pitchFamily="82" charset="0"/>
                  <a:cs typeface="Montserrat-Bold"/>
                </a:rPr>
                <a:t>2.  ZEIGARNIK EFFECT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E160B02-6D12-82C0-C651-F65907F1A42B}"/>
              </a:ext>
            </a:extLst>
          </p:cNvPr>
          <p:cNvGrpSpPr/>
          <p:nvPr/>
        </p:nvGrpSpPr>
        <p:grpSpPr>
          <a:xfrm>
            <a:off x="358698" y="1175407"/>
            <a:ext cx="4512528" cy="4099412"/>
            <a:chOff x="358697" y="1583182"/>
            <a:chExt cx="5102989" cy="3691638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4F18464-88B3-CBCA-C88F-518DBD72A76C}"/>
                </a:ext>
              </a:extLst>
            </p:cNvPr>
            <p:cNvGrpSpPr/>
            <p:nvPr/>
          </p:nvGrpSpPr>
          <p:grpSpPr>
            <a:xfrm>
              <a:off x="497877" y="1583182"/>
              <a:ext cx="4963809" cy="3691638"/>
              <a:chOff x="6806680" y="1581747"/>
              <a:chExt cx="4963809" cy="3691638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0D94A49-32C5-C4B6-13EA-63FAD1A89029}"/>
                  </a:ext>
                </a:extLst>
              </p:cNvPr>
              <p:cNvSpPr/>
              <p:nvPr/>
            </p:nvSpPr>
            <p:spPr>
              <a:xfrm>
                <a:off x="6806680" y="1581747"/>
                <a:ext cx="4963809" cy="879185"/>
              </a:xfrm>
              <a:prstGeom prst="rect">
                <a:avLst/>
              </a:prstGeom>
              <a:solidFill>
                <a:srgbClr val="211F20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2B0E554-CE78-A5E5-2660-6F7BDC268EA9}"/>
                  </a:ext>
                </a:extLst>
              </p:cNvPr>
              <p:cNvSpPr txBox="1"/>
              <p:nvPr/>
            </p:nvSpPr>
            <p:spPr>
              <a:xfrm>
                <a:off x="7184505" y="1815449"/>
                <a:ext cx="438784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AdLib BT" panose="04040805040B02020603" pitchFamily="82" charset="0"/>
                  </a:rPr>
                  <a:t>1.  HIPPOCAMPUS</a:t>
                </a:r>
              </a:p>
            </p:txBody>
          </p:sp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0F6C3CAF-642D-DA07-8330-3F0FE0C2ECB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06680" y="2468997"/>
                <a:ext cx="4963809" cy="28043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663700" indent="0">
                  <a:buFont typeface="Arial" panose="020B0604020202020204" pitchFamily="34" charset="0"/>
                  <a:buNone/>
                </a:pPr>
                <a:endParaRPr lang="en-US" sz="2000" b="1" dirty="0"/>
              </a:p>
              <a:p>
                <a:pPr marL="1028700" indent="0">
                  <a:buFont typeface="Arial" panose="020B0604020202020204" pitchFamily="34" charset="0"/>
                  <a:buNone/>
                </a:pPr>
                <a:r>
                  <a:rPr lang="en-US" sz="2000" b="1" dirty="0">
                    <a:solidFill>
                      <a:srgbClr val="DA8C3D"/>
                    </a:solidFill>
                  </a:rPr>
                  <a:t>Short-term memory center</a:t>
                </a:r>
                <a:r>
                  <a:rPr lang="en-US" sz="1200" dirty="0">
                    <a:solidFill>
                      <a:srgbClr val="DA8C3D"/>
                    </a:solidFill>
                  </a:rPr>
                  <a:t>		</a:t>
                </a:r>
              </a:p>
              <a:p>
                <a:pPr marL="1828800"/>
                <a:r>
                  <a:rPr lang="en-US" sz="1600" dirty="0"/>
                  <a:t>Behind your ears</a:t>
                </a:r>
              </a:p>
              <a:p>
                <a:pPr marL="1828800"/>
                <a:r>
                  <a:rPr lang="en-US" sz="1600" dirty="0"/>
                  <a:t>Looks like a seahorse</a:t>
                </a:r>
              </a:p>
              <a:p>
                <a:pPr marL="1828800"/>
                <a:r>
                  <a:rPr lang="en-US" sz="1600" dirty="0">
                    <a:highlight>
                      <a:srgbClr val="DA8C3D"/>
                    </a:highlight>
                  </a:rPr>
                  <a:t>Has limited capacity</a:t>
                </a:r>
              </a:p>
              <a:p>
                <a:pPr marL="1828800"/>
                <a:r>
                  <a:rPr lang="en-US" sz="1600" dirty="0"/>
                  <a:t>Requires sleep for transfer to long-term retention in cortex</a:t>
                </a:r>
              </a:p>
            </p:txBody>
          </p:sp>
        </p:grpSp>
        <p:pic>
          <p:nvPicPr>
            <p:cNvPr id="5" name="Graphic 4" descr="Seahorse with solid fill">
              <a:extLst>
                <a:ext uri="{FF2B5EF4-FFF2-40B4-BE49-F238E27FC236}">
                  <a16:creationId xmlns:a16="http://schemas.microsoft.com/office/drawing/2014/main" id="{41BB3E20-21D3-720D-186C-DDB41F2F1D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58697" y="3139652"/>
              <a:ext cx="1931967" cy="1931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8151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815AE-FF72-EAAD-0BE0-4E79A56BC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130" y="207920"/>
            <a:ext cx="7381863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Raleway Thin"/>
                <a:cs typeface="Raleway Thin"/>
              </a:rPr>
              <a:t>LEARNUS </a:t>
            </a:r>
            <a:r>
              <a:rPr lang="en-US" sz="4800" b="1" dirty="0">
                <a:latin typeface="Raleway Thin"/>
                <a:cs typeface="Raleway Thin"/>
              </a:rPr>
              <a:t>INTERRUPTUS</a:t>
            </a:r>
            <a:endParaRPr lang="en-US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228EDC-2679-9ABD-F7F2-4CA81BECB9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143" y="2118829"/>
            <a:ext cx="3873219" cy="3378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b="1" dirty="0"/>
              <a:t>Change or Shift</a:t>
            </a:r>
            <a:r>
              <a:rPr lang="en-US" dirty="0"/>
              <a:t>		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Shift gears</a:t>
            </a:r>
          </a:p>
          <a:p>
            <a:r>
              <a:rPr lang="en-US" dirty="0"/>
              <a:t>Take 5</a:t>
            </a:r>
          </a:p>
          <a:p>
            <a:r>
              <a:rPr lang="en-US" dirty="0"/>
              <a:t>Get physical</a:t>
            </a:r>
          </a:p>
          <a:p>
            <a:r>
              <a:rPr lang="en-US" dirty="0"/>
              <a:t>Change environments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3F5D63-FE99-366C-5CA8-97F9759A0363}"/>
              </a:ext>
            </a:extLst>
          </p:cNvPr>
          <p:cNvSpPr txBox="1">
            <a:spLocks/>
          </p:cNvSpPr>
          <p:nvPr/>
        </p:nvSpPr>
        <p:spPr>
          <a:xfrm>
            <a:off x="5161629" y="2853537"/>
            <a:ext cx="3228622" cy="36359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Stop or Pause</a:t>
            </a:r>
          </a:p>
          <a:p>
            <a:pPr marL="0" indent="0" algn="ctr">
              <a:buNone/>
            </a:pPr>
            <a:r>
              <a:rPr lang="en-US" dirty="0"/>
              <a:t>	</a:t>
            </a:r>
          </a:p>
          <a:p>
            <a:r>
              <a:rPr lang="en-US" dirty="0"/>
              <a:t>Hit the Brakes!</a:t>
            </a:r>
          </a:p>
          <a:p>
            <a:r>
              <a:rPr lang="en-US" dirty="0"/>
              <a:t>Slow down</a:t>
            </a:r>
          </a:p>
          <a:p>
            <a:r>
              <a:rPr lang="en-US" dirty="0"/>
              <a:t>Take 5</a:t>
            </a:r>
          </a:p>
          <a:p>
            <a:r>
              <a:rPr lang="en-US" dirty="0"/>
              <a:t>Regroup</a:t>
            </a:r>
          </a:p>
          <a:p>
            <a:r>
              <a:rPr lang="en-US" dirty="0"/>
              <a:t>Take a note</a:t>
            </a:r>
          </a:p>
        </p:txBody>
      </p:sp>
      <p:sp>
        <p:nvSpPr>
          <p:cNvPr id="6" name="Title 10">
            <a:extLst>
              <a:ext uri="{FF2B5EF4-FFF2-40B4-BE49-F238E27FC236}">
                <a16:creationId xmlns:a16="http://schemas.microsoft.com/office/drawing/2014/main" id="{E213C8B4-F18F-9321-68BE-3B242A085D4B}"/>
              </a:ext>
            </a:extLst>
          </p:cNvPr>
          <p:cNvSpPr txBox="1">
            <a:spLocks/>
          </p:cNvSpPr>
          <p:nvPr/>
        </p:nvSpPr>
        <p:spPr>
          <a:xfrm>
            <a:off x="538143" y="1533483"/>
            <a:ext cx="3266835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/>
              <a:t>BREAK</a:t>
            </a:r>
          </a:p>
        </p:txBody>
      </p:sp>
      <p:sp>
        <p:nvSpPr>
          <p:cNvPr id="7" name="Title 10">
            <a:extLst>
              <a:ext uri="{FF2B5EF4-FFF2-40B4-BE49-F238E27FC236}">
                <a16:creationId xmlns:a16="http://schemas.microsoft.com/office/drawing/2014/main" id="{B0CD21D0-98CA-CE14-3973-429053360853}"/>
              </a:ext>
            </a:extLst>
          </p:cNvPr>
          <p:cNvSpPr txBox="1">
            <a:spLocks/>
          </p:cNvSpPr>
          <p:nvPr/>
        </p:nvSpPr>
        <p:spPr>
          <a:xfrm>
            <a:off x="5161629" y="2268191"/>
            <a:ext cx="3266835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rgbClr val="FDBF02"/>
                </a:solidFill>
              </a:rPr>
              <a:t>or</a:t>
            </a:r>
            <a:r>
              <a:rPr lang="en-US" sz="4800" dirty="0"/>
              <a:t> BRAKE</a:t>
            </a:r>
          </a:p>
        </p:txBody>
      </p:sp>
      <p:pic>
        <p:nvPicPr>
          <p:cNvPr id="8" name="Picture 7" descr="A motorcycle with a sign on it&#10;&#10;Description automatically generated with low confidence">
            <a:extLst>
              <a:ext uri="{FF2B5EF4-FFF2-40B4-BE49-F238E27FC236}">
                <a16:creationId xmlns:a16="http://schemas.microsoft.com/office/drawing/2014/main" id="{622995C3-0078-704A-4D21-F849D47E89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632" y="-143679"/>
            <a:ext cx="4543297" cy="3354323"/>
          </a:xfrm>
          <a:prstGeom prst="rect">
            <a:avLst/>
          </a:prstGeom>
        </p:spPr>
      </p:pic>
      <p:pic>
        <p:nvPicPr>
          <p:cNvPr id="4" name="Picture 3" descr="A picture containing refrigerator&#10;&#10;Description automatically generated">
            <a:extLst>
              <a:ext uri="{FF2B5EF4-FFF2-40B4-BE49-F238E27FC236}">
                <a16:creationId xmlns:a16="http://schemas.microsoft.com/office/drawing/2014/main" id="{EE663D97-387B-D411-1D04-C733B6C81A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280" y="5008468"/>
            <a:ext cx="16510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846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refrigerator&#10;&#10;Description automatically generated">
            <a:extLst>
              <a:ext uri="{FF2B5EF4-FFF2-40B4-BE49-F238E27FC236}">
                <a16:creationId xmlns:a16="http://schemas.microsoft.com/office/drawing/2014/main" id="{F85C56C5-8D5C-0C3F-7B0B-AEE5ECC38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194" y="0"/>
            <a:ext cx="1651000" cy="1600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B855C2-386B-5001-2D5A-C7D4A6480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168" y="365126"/>
            <a:ext cx="10410825" cy="772382"/>
          </a:xfrm>
        </p:spPr>
        <p:txBody>
          <a:bodyPr>
            <a:normAutofit/>
          </a:bodyPr>
          <a:lstStyle/>
          <a:p>
            <a:r>
              <a:rPr lang="en-US" sz="4800" b="1" dirty="0"/>
              <a:t>“B.E.B.E.”      4 BREAK TYPES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D797F3D-AC42-7255-68A3-0B7E975D1E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042675"/>
              </p:ext>
            </p:extLst>
          </p:nvPr>
        </p:nvGraphicFramePr>
        <p:xfrm>
          <a:off x="442452" y="1268361"/>
          <a:ext cx="11503742" cy="51621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92477">
                  <a:extLst>
                    <a:ext uri="{9D8B030D-6E8A-4147-A177-3AD203B41FA5}">
                      <a16:colId xmlns:a16="http://schemas.microsoft.com/office/drawing/2014/main" val="3076452742"/>
                    </a:ext>
                  </a:extLst>
                </a:gridCol>
                <a:gridCol w="3303639">
                  <a:extLst>
                    <a:ext uri="{9D8B030D-6E8A-4147-A177-3AD203B41FA5}">
                      <a16:colId xmlns:a16="http://schemas.microsoft.com/office/drawing/2014/main" val="3474575290"/>
                    </a:ext>
                  </a:extLst>
                </a:gridCol>
                <a:gridCol w="3326116">
                  <a:extLst>
                    <a:ext uri="{9D8B030D-6E8A-4147-A177-3AD203B41FA5}">
                      <a16:colId xmlns:a16="http://schemas.microsoft.com/office/drawing/2014/main" val="474425723"/>
                    </a:ext>
                  </a:extLst>
                </a:gridCol>
                <a:gridCol w="2381510">
                  <a:extLst>
                    <a:ext uri="{9D8B030D-6E8A-4147-A177-3AD203B41FA5}">
                      <a16:colId xmlns:a16="http://schemas.microsoft.com/office/drawing/2014/main" val="855882668"/>
                    </a:ext>
                  </a:extLst>
                </a:gridCol>
              </a:tblGrid>
              <a:tr h="7323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7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252" marR="4025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kern="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kern="100" dirty="0">
                          <a:effectLst/>
                        </a:rPr>
                        <a:t>WHY?</a:t>
                      </a:r>
                      <a:endParaRPr lang="en-US" sz="18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252" marR="40252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kern="100" dirty="0">
                          <a:effectLst/>
                        </a:rPr>
                        <a:t>WHAT?</a:t>
                      </a:r>
                      <a:endParaRPr lang="en-US" sz="18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252" marR="40252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WHEN?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00" dirty="0">
                        <a:effectLst/>
                      </a:endParaRPr>
                    </a:p>
                  </a:txBody>
                  <a:tcPr marL="40252" marR="40252" marT="0" marB="0"/>
                </a:tc>
                <a:extLst>
                  <a:ext uri="{0D108BD9-81ED-4DB2-BD59-A6C34878D82A}">
                    <a16:rowId xmlns:a16="http://schemas.microsoft.com/office/drawing/2014/main" val="2815136808"/>
                  </a:ext>
                </a:extLst>
              </a:tr>
              <a:tr h="9846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200" kern="100" dirty="0">
                          <a:effectLst/>
                        </a:rPr>
                        <a:t>BIO</a:t>
                      </a:r>
                      <a:endParaRPr lang="en-US" sz="700" kern="100" dirty="0">
                        <a:effectLst/>
                      </a:endParaRPr>
                    </a:p>
                  </a:txBody>
                  <a:tcPr marL="40252" marR="4025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personal necessities!</a:t>
                      </a:r>
                    </a:p>
                  </a:txBody>
                  <a:tcPr marL="40252" marR="4025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800" kern="100" dirty="0">
                          <a:effectLst/>
                        </a:rPr>
                        <a:t>Leave the room.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</a:rPr>
                        <a:t>Change scenery.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</a:rPr>
                        <a:t>Talk w colleagues.</a:t>
                      </a:r>
                      <a:endParaRPr lang="en-US" sz="1800" kern="100" dirty="0">
                        <a:effectLst/>
                        <a:latin typeface="Aptos" panose="020B00040202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0252" marR="4025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 MINS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Every 90 mins. or so.</a:t>
                      </a:r>
                    </a:p>
                  </a:txBody>
                  <a:tcPr marL="40252" marR="40252" marT="0" marB="0"/>
                </a:tc>
                <a:extLst>
                  <a:ext uri="{0D108BD9-81ED-4DB2-BD59-A6C34878D82A}">
                    <a16:rowId xmlns:a16="http://schemas.microsoft.com/office/drawing/2014/main" val="636522667"/>
                  </a:ext>
                </a:extLst>
              </a:tr>
              <a:tr h="6793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200" kern="100" dirty="0">
                          <a:effectLst/>
                        </a:rPr>
                        <a:t>ERGO</a:t>
                      </a:r>
                      <a:endParaRPr lang="en-US" sz="2000" kern="100" dirty="0">
                        <a:effectLst/>
                      </a:endParaRPr>
                    </a:p>
                  </a:txBody>
                  <a:tcPr marL="40252" marR="4025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Physical movement to get the blood moving</a:t>
                      </a:r>
                    </a:p>
                  </a:txBody>
                  <a:tcPr marL="40252" marR="4025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Stay in the room.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Move the body. </a:t>
                      </a:r>
                    </a:p>
                  </a:txBody>
                  <a:tcPr marL="40252" marR="40252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2-3 MINS</a:t>
                      </a:r>
                    </a:p>
                    <a:p>
                      <a:pPr marL="0" marR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Every 20 mins. or so</a:t>
                      </a:r>
                    </a:p>
                  </a:txBody>
                  <a:tcPr marL="40252" marR="40252" marT="0" marB="0"/>
                </a:tc>
                <a:extLst>
                  <a:ext uri="{0D108BD9-81ED-4DB2-BD59-A6C34878D82A}">
                    <a16:rowId xmlns:a16="http://schemas.microsoft.com/office/drawing/2014/main" val="4145524241"/>
                  </a:ext>
                </a:extLst>
              </a:tr>
              <a:tr h="12771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200" b="1" kern="1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BRAIN</a:t>
                      </a:r>
                      <a:endParaRPr lang="en-US" sz="20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252" marR="4025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process and remember information</a:t>
                      </a:r>
                    </a:p>
                  </a:txBody>
                  <a:tcPr marL="40252" marR="4025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Stay </a:t>
                      </a:r>
                      <a:r>
                        <a:rPr lang="en-US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the room.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Sit or Stand.</a:t>
                      </a:r>
                    </a:p>
                  </a:txBody>
                  <a:tcPr marL="40252" marR="40252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2-3 MINS</a:t>
                      </a:r>
                    </a:p>
                    <a:p>
                      <a:pPr marL="0" marR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Every 20 mins. or 8 mins. online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8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252" marR="40252" marT="0" marB="0"/>
                </a:tc>
                <a:extLst>
                  <a:ext uri="{0D108BD9-81ED-4DB2-BD59-A6C34878D82A}">
                    <a16:rowId xmlns:a16="http://schemas.microsoft.com/office/drawing/2014/main" val="2274026452"/>
                  </a:ext>
                </a:extLst>
              </a:tr>
              <a:tr h="124184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200" kern="100" dirty="0">
                          <a:effectLst/>
                        </a:rPr>
                        <a:t>EYEBALL</a:t>
                      </a:r>
                      <a:endParaRPr lang="en-US" sz="2000" kern="100" dirty="0">
                        <a:effectLst/>
                      </a:endParaRPr>
                    </a:p>
                  </a:txBody>
                  <a:tcPr marL="40252" marR="4025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give the eyes a rest from screens</a:t>
                      </a:r>
                    </a:p>
                  </a:txBody>
                  <a:tcPr marL="40252" marR="4025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Stay in the room.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Move the body. </a:t>
                      </a:r>
                    </a:p>
                  </a:txBody>
                  <a:tcPr marL="40252" marR="40252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 needed!</a:t>
                      </a:r>
                    </a:p>
                    <a:p>
                      <a:pPr marL="0" marR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(especially after lunch)</a:t>
                      </a:r>
                    </a:p>
                  </a:txBody>
                  <a:tcPr marL="40252" marR="40252" marT="0" marB="0"/>
                </a:tc>
                <a:extLst>
                  <a:ext uri="{0D108BD9-81ED-4DB2-BD59-A6C34878D82A}">
                    <a16:rowId xmlns:a16="http://schemas.microsoft.com/office/drawing/2014/main" val="266274440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9E64E65-3D8A-619E-8E3D-513E08B45433}"/>
              </a:ext>
            </a:extLst>
          </p:cNvPr>
          <p:cNvSpPr txBox="1"/>
          <p:nvPr/>
        </p:nvSpPr>
        <p:spPr>
          <a:xfrm>
            <a:off x="9677400" y="648866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From Nora Gerber</a:t>
            </a:r>
          </a:p>
        </p:txBody>
      </p:sp>
    </p:spTree>
    <p:extLst>
      <p:ext uri="{BB962C8B-B14F-4D97-AF65-F5344CB8AC3E}">
        <p14:creationId xmlns:p14="http://schemas.microsoft.com/office/powerpoint/2010/main" val="2966916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68706-C665-339E-8034-FE024BBFB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refrigerator&#10;&#10;Description automatically generated">
            <a:extLst>
              <a:ext uri="{FF2B5EF4-FFF2-40B4-BE49-F238E27FC236}">
                <a16:creationId xmlns:a16="http://schemas.microsoft.com/office/drawing/2014/main" id="{167A0C19-0B8E-A60D-64FD-1432F2558C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900" y="-48783"/>
            <a:ext cx="1651000" cy="1600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326715-DFC9-0869-05E2-A16FD066F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2382"/>
          </a:xfrm>
        </p:spPr>
        <p:txBody>
          <a:bodyPr/>
          <a:lstStyle/>
          <a:p>
            <a:r>
              <a:rPr lang="en-US" dirty="0"/>
              <a:t>TAKE FIVE (or more!)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F984EE5-0B6A-BE9A-E586-914814E444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5466083"/>
              </p:ext>
            </p:extLst>
          </p:nvPr>
        </p:nvGraphicFramePr>
        <p:xfrm>
          <a:off x="838200" y="1137507"/>
          <a:ext cx="10515601" cy="53281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76468">
                  <a:extLst>
                    <a:ext uri="{9D8B030D-6E8A-4147-A177-3AD203B41FA5}">
                      <a16:colId xmlns:a16="http://schemas.microsoft.com/office/drawing/2014/main" val="3076452742"/>
                    </a:ext>
                  </a:extLst>
                </a:gridCol>
                <a:gridCol w="2135493">
                  <a:extLst>
                    <a:ext uri="{9D8B030D-6E8A-4147-A177-3AD203B41FA5}">
                      <a16:colId xmlns:a16="http://schemas.microsoft.com/office/drawing/2014/main" val="3474575290"/>
                    </a:ext>
                  </a:extLst>
                </a:gridCol>
                <a:gridCol w="3322509">
                  <a:extLst>
                    <a:ext uri="{9D8B030D-6E8A-4147-A177-3AD203B41FA5}">
                      <a16:colId xmlns:a16="http://schemas.microsoft.com/office/drawing/2014/main" val="474425723"/>
                    </a:ext>
                  </a:extLst>
                </a:gridCol>
                <a:gridCol w="3081131">
                  <a:extLst>
                    <a:ext uri="{9D8B030D-6E8A-4147-A177-3AD203B41FA5}">
                      <a16:colId xmlns:a16="http://schemas.microsoft.com/office/drawing/2014/main" val="855882668"/>
                    </a:ext>
                  </a:extLst>
                </a:gridCol>
              </a:tblGrid>
              <a:tr h="5315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05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252" marR="4025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endParaRPr lang="en-US" sz="500" kern="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kern="100" dirty="0">
                          <a:effectLst/>
                        </a:rPr>
                        <a:t>OVERVIEW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252" marR="40252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kern="100" dirty="0">
                          <a:effectLst/>
                        </a:rPr>
                        <a:t>TRAINER/LEARNER BENEFITS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252" marR="40252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kern="100" dirty="0">
                          <a:effectLst/>
                        </a:rPr>
                        <a:t>TOOLS TO MAKE IT FUN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252" marR="40252" marT="0" marB="0"/>
                </a:tc>
                <a:extLst>
                  <a:ext uri="{0D108BD9-81ED-4DB2-BD59-A6C34878D82A}">
                    <a16:rowId xmlns:a16="http://schemas.microsoft.com/office/drawing/2014/main" val="2815136808"/>
                  </a:ext>
                </a:extLst>
              </a:tr>
              <a:tr h="12067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600" kern="100" dirty="0">
                          <a:effectLst/>
                        </a:rPr>
                        <a:t>BIO</a:t>
                      </a:r>
                      <a:endParaRPr lang="en-US" sz="1050" kern="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 MINS</a:t>
                      </a:r>
                    </a:p>
                  </a:txBody>
                  <a:tcPr marL="40252" marR="4025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kern="100" dirty="0">
                          <a:effectLst/>
                        </a:rPr>
                        <a:t>Leave the room.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(outside, weather permitting).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</a:rPr>
                        <a:t>Change scenery.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</a:rPr>
                        <a:t>Converse w colleagues.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0252" marR="40252" marT="0" marB="0"/>
                </a:tc>
                <a:tc>
                  <a:txBody>
                    <a:bodyPr/>
                    <a:lstStyle/>
                    <a:p>
                      <a:pPr marL="171450" marR="0" indent="-171450">
                        <a:lnSpc>
                          <a:spcPct val="100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00" dirty="0">
                          <a:effectLst/>
                        </a:rPr>
                        <a:t>Self-care / comfort / Hydration</a:t>
                      </a:r>
                    </a:p>
                    <a:p>
                      <a:pPr marL="171450" marR="0" indent="-171450">
                        <a:lnSpc>
                          <a:spcPct val="100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00" dirty="0">
                          <a:effectLst/>
                        </a:rPr>
                        <a:t>Mental re- group / email &amp; phone checks</a:t>
                      </a:r>
                    </a:p>
                    <a:p>
                      <a:pPr marL="171450" marR="0" indent="-171450">
                        <a:lnSpc>
                          <a:spcPct val="100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00" dirty="0">
                          <a:effectLst/>
                        </a:rPr>
                        <a:t>Prep for what’s next</a:t>
                      </a:r>
                    </a:p>
                    <a:p>
                      <a:pPr marL="171450" marR="0" indent="-171450">
                        <a:lnSpc>
                          <a:spcPct val="100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00" dirty="0">
                          <a:effectLst/>
                        </a:rPr>
                        <a:t>Ask/Answer questions</a:t>
                      </a:r>
                    </a:p>
                    <a:p>
                      <a:pPr marL="171450" marR="0" indent="-171450">
                        <a:lnSpc>
                          <a:spcPct val="100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00" dirty="0">
                          <a:effectLst/>
                        </a:rPr>
                        <a:t>Socialize</a:t>
                      </a:r>
                    </a:p>
                    <a:p>
                      <a:pPr marL="171450" marR="0" indent="-171450">
                        <a:lnSpc>
                          <a:spcPct val="100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Clear-the-slate (hippocampus) to focus</a:t>
                      </a:r>
                    </a:p>
                    <a:p>
                      <a:pPr marL="171450" marR="0" indent="-171450">
                        <a:lnSpc>
                          <a:spcPct val="100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Union rules</a:t>
                      </a:r>
                    </a:p>
                  </a:txBody>
                  <a:tcPr marL="40252" marR="4025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Break Music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Timer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Thumballs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Games / Puzzles</a:t>
                      </a:r>
                    </a:p>
                  </a:txBody>
                  <a:tcPr marL="40252" marR="40252" marT="0" marB="0"/>
                </a:tc>
                <a:extLst>
                  <a:ext uri="{0D108BD9-81ED-4DB2-BD59-A6C34878D82A}">
                    <a16:rowId xmlns:a16="http://schemas.microsoft.com/office/drawing/2014/main" val="636522667"/>
                  </a:ext>
                </a:extLst>
              </a:tr>
              <a:tr h="13711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6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BRAIN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2-3 MINS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36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252" marR="4025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Stay in the room.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Sit or Stand.</a:t>
                      </a:r>
                    </a:p>
                  </a:txBody>
                  <a:tcPr marL="40252" marR="40252" marT="0" marB="0"/>
                </a:tc>
                <a:tc>
                  <a:txBody>
                    <a:bodyPr/>
                    <a:lstStyle/>
                    <a:p>
                      <a:pPr marL="628650" marR="0" lvl="1" indent="-171450" algn="l" defTabSz="914400" rtl="0" eaLnBrk="1" latinLnBrk="0" hangingPunct="1">
                        <a:lnSpc>
                          <a:spcPct val="100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Improve memory</a:t>
                      </a:r>
                    </a:p>
                    <a:p>
                      <a:pPr marL="628650" marR="0" lvl="1" indent="-171450" algn="l" defTabSz="914400" rtl="0" eaLnBrk="1" latinLnBrk="0" hangingPunct="1">
                        <a:lnSpc>
                          <a:spcPct val="100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Give time to “encode”</a:t>
                      </a:r>
                    </a:p>
                    <a:p>
                      <a:pPr marL="628650" marR="0" lvl="1" indent="-171450" algn="l" defTabSz="914400" rtl="0" eaLnBrk="1" latinLnBrk="0" hangingPunct="1">
                        <a:lnSpc>
                          <a:spcPct val="100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Processing content information</a:t>
                      </a:r>
                    </a:p>
                    <a:p>
                      <a:pPr marL="628650" marR="0" lvl="1" indent="-171450" algn="l" defTabSz="914400" rtl="0" eaLnBrk="1" latinLnBrk="0" hangingPunct="1">
                        <a:lnSpc>
                          <a:spcPct val="100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Take notes, organize, prioritize</a:t>
                      </a:r>
                    </a:p>
                    <a:p>
                      <a:pPr marL="628650" marR="0" lvl="1" indent="-171450" algn="l" defTabSz="914400" rtl="0" eaLnBrk="1" latinLnBrk="0" hangingPunct="1">
                        <a:lnSpc>
                          <a:spcPct val="100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Reflect, share, discuss, ask</a:t>
                      </a:r>
                    </a:p>
                    <a:p>
                      <a:pPr marL="628650" marR="0" lvl="1" indent="-171450" algn="l" defTabSz="914400" rtl="0" eaLnBrk="1" latinLnBrk="0" hangingPunct="1">
                        <a:lnSpc>
                          <a:spcPct val="100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Shift mindset</a:t>
                      </a:r>
                    </a:p>
                    <a:p>
                      <a:pPr marL="628650" marR="0" lvl="1" indent="-171450" algn="l" defTabSz="914400" rtl="0" eaLnBrk="1" latinLnBrk="0" hangingPunct="1">
                        <a:lnSpc>
                          <a:spcPct val="100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Avoid cognitive overload</a:t>
                      </a:r>
                    </a:p>
                  </a:txBody>
                  <a:tcPr marL="40252" marR="40252" marT="0" marB="0"/>
                </a:tc>
                <a:tc>
                  <a:txBody>
                    <a:bodyPr/>
                    <a:lstStyle/>
                    <a:p>
                      <a:pPr marL="457200" marR="0" lvl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Sticky Note pads</a:t>
                      </a:r>
                    </a:p>
                    <a:p>
                      <a:pPr marL="457200" marR="0" lvl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Notebooks</a:t>
                      </a:r>
                    </a:p>
                    <a:p>
                      <a:pPr marL="457200" marR="0" lvl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 err="1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Thumball</a:t>
                      </a:r>
                      <a:endParaRPr lang="en-US" sz="12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 marR="0" lvl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Reinforcement game</a:t>
                      </a:r>
                    </a:p>
                    <a:p>
                      <a:pPr marL="457200" marR="0" lvl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Breathing exercise</a:t>
                      </a:r>
                    </a:p>
                  </a:txBody>
                  <a:tcPr marL="40252" marR="40252" marT="0" marB="0"/>
                </a:tc>
                <a:extLst>
                  <a:ext uri="{0D108BD9-81ED-4DB2-BD59-A6C34878D82A}">
                    <a16:rowId xmlns:a16="http://schemas.microsoft.com/office/drawing/2014/main" val="2274026452"/>
                  </a:ext>
                </a:extLst>
              </a:tr>
              <a:tr h="15466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3600" kern="100" dirty="0">
                          <a:effectLst/>
                        </a:rPr>
                        <a:t>ERGO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kern="100" dirty="0">
                          <a:effectLst/>
                        </a:rPr>
                        <a:t>Ergonomic movement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05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05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252" marR="4025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Stay in the room.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Move the body. </a:t>
                      </a:r>
                    </a:p>
                  </a:txBody>
                  <a:tcPr marL="40252" marR="40252" marT="0" marB="0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latinLnBrk="0" hangingPunct="1">
                        <a:lnSpc>
                          <a:spcPct val="100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Continued focus on content.</a:t>
                      </a:r>
                    </a:p>
                    <a:p>
                      <a:pPr marL="171450" marR="0" indent="-171450" algn="l" defTabSz="914400" rtl="0" eaLnBrk="1" latinLnBrk="0" hangingPunct="1">
                        <a:lnSpc>
                          <a:spcPct val="100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Improve focus.</a:t>
                      </a:r>
                    </a:p>
                    <a:p>
                      <a:pPr marL="171450" marR="0" indent="-171450" algn="l" defTabSz="914400" rtl="0" eaLnBrk="1" latinLnBrk="0" hangingPunct="1">
                        <a:lnSpc>
                          <a:spcPct val="100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Manage physical health / avoid stiffness</a:t>
                      </a:r>
                    </a:p>
                    <a:p>
                      <a:pPr marL="171450" marR="0" indent="-171450" algn="l" defTabSz="914400" rtl="0" eaLnBrk="1" latinLnBrk="0" hangingPunct="1">
                        <a:lnSpc>
                          <a:spcPct val="100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Circulate blood &amp; oxygen</a:t>
                      </a:r>
                    </a:p>
                    <a:p>
                      <a:pPr marL="171450" marR="0" indent="-171450" algn="l" defTabSz="914400" rtl="0" eaLnBrk="1" latinLnBrk="0" hangingPunct="1">
                        <a:lnSpc>
                          <a:spcPct val="100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Link movement to learning content or learning activities.</a:t>
                      </a:r>
                    </a:p>
                    <a:p>
                      <a:pPr marL="171450" marR="0" indent="-171450" algn="l" defTabSz="914400" rtl="0" eaLnBrk="1" latinLnBrk="0" hangingPunct="1">
                        <a:lnSpc>
                          <a:spcPct val="100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 eyeballs (online)</a:t>
                      </a:r>
                    </a:p>
                  </a:txBody>
                  <a:tcPr marL="40252" marR="40252" marT="0" marB="0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latinLnBrk="0" hangingPunct="1">
                        <a:lnSpc>
                          <a:spcPct val="100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Dance. Walk. Stretch.</a:t>
                      </a:r>
                    </a:p>
                    <a:p>
                      <a:pPr marL="171450" marR="0" indent="-171450" algn="l" defTabSz="914400" rtl="0" eaLnBrk="1" latinLnBrk="0" hangingPunct="1">
                        <a:lnSpc>
                          <a:spcPct val="100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Team huddle.</a:t>
                      </a:r>
                    </a:p>
                    <a:p>
                      <a:pPr marL="171450" marR="0" indent="-171450" algn="l" defTabSz="914400" rtl="0" eaLnBrk="1" latinLnBrk="0" hangingPunct="1">
                        <a:lnSpc>
                          <a:spcPct val="100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Gallery Walk</a:t>
                      </a:r>
                    </a:p>
                    <a:p>
                      <a:pPr marL="171450" marR="0" indent="-171450" algn="l" defTabSz="914400" rtl="0" eaLnBrk="1" latinLnBrk="0" hangingPunct="1">
                        <a:lnSpc>
                          <a:spcPct val="100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Walk &amp; talk OR Pair &amp; share.</a:t>
                      </a:r>
                    </a:p>
                    <a:p>
                      <a:pPr marL="171450" marR="0" indent="-171450" algn="l" defTabSz="914400" rtl="0" eaLnBrk="1" latinLnBrk="0" hangingPunct="1">
                        <a:lnSpc>
                          <a:spcPct val="100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Ball Toss.</a:t>
                      </a:r>
                    </a:p>
                    <a:p>
                      <a:pPr marL="171450" marR="0" indent="-171450" algn="l" defTabSz="914400" rtl="0" eaLnBrk="1" latinLnBrk="0" hangingPunct="1">
                        <a:lnSpc>
                          <a:spcPct val="100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Airplane or Snowball</a:t>
                      </a:r>
                    </a:p>
                    <a:p>
                      <a:pPr marL="171450" marR="0" indent="-171450" algn="l" defTabSz="914400" rtl="0" eaLnBrk="1" latinLnBrk="0" hangingPunct="1">
                        <a:lnSpc>
                          <a:spcPct val="100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10-step seek &amp; speak</a:t>
                      </a:r>
                    </a:p>
                  </a:txBody>
                  <a:tcPr marL="40252" marR="40252" marT="0" marB="0"/>
                </a:tc>
                <a:extLst>
                  <a:ext uri="{0D108BD9-81ED-4DB2-BD59-A6C34878D82A}">
                    <a16:rowId xmlns:a16="http://schemas.microsoft.com/office/drawing/2014/main" val="266274440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2513949-CA5D-FAE4-25B6-F0C50B8CC517}"/>
              </a:ext>
            </a:extLst>
          </p:cNvPr>
          <p:cNvSpPr txBox="1"/>
          <p:nvPr/>
        </p:nvSpPr>
        <p:spPr>
          <a:xfrm>
            <a:off x="9677400" y="648866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From Nora Gerber</a:t>
            </a:r>
          </a:p>
        </p:txBody>
      </p:sp>
    </p:spTree>
    <p:extLst>
      <p:ext uri="{BB962C8B-B14F-4D97-AF65-F5344CB8AC3E}">
        <p14:creationId xmlns:p14="http://schemas.microsoft.com/office/powerpoint/2010/main" val="1852696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972E1-00A6-FDA8-423C-CC13A8FB5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C6C19BB-E772-92B8-D525-EB3FF7365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209798"/>
          </a:xfrm>
        </p:spPr>
        <p:txBody>
          <a:bodyPr>
            <a:noAutofit/>
          </a:bodyPr>
          <a:lstStyle/>
          <a:p>
            <a:pPr algn="ctr"/>
            <a:r>
              <a:rPr lang="en-US" sz="8000" dirty="0">
                <a:latin typeface="Raleway Thin"/>
                <a:cs typeface="Raleway Thin"/>
              </a:rPr>
              <a:t>MIDLINE CROSSING</a:t>
            </a:r>
            <a:endParaRPr lang="en-US" sz="3600" dirty="0">
              <a:latin typeface="Raleway Thin"/>
              <a:cs typeface="Raleway Thin"/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DE14ADBE-D655-FA87-F0BD-16BC098464BD}"/>
              </a:ext>
            </a:extLst>
          </p:cNvPr>
          <p:cNvSpPr txBox="1">
            <a:spLocks/>
          </p:cNvSpPr>
          <p:nvPr/>
        </p:nvSpPr>
        <p:spPr>
          <a:xfrm>
            <a:off x="2476642" y="1382709"/>
            <a:ext cx="9144000" cy="82708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/>
              <a:t>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446D8-2DC7-E348-21D8-106F7952C945}"/>
              </a:ext>
            </a:extLst>
          </p:cNvPr>
          <p:cNvSpPr txBox="1">
            <a:spLocks/>
          </p:cNvSpPr>
          <p:nvPr/>
        </p:nvSpPr>
        <p:spPr>
          <a:xfrm>
            <a:off x="1046167" y="2709404"/>
            <a:ext cx="6745283" cy="3849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dirty="0"/>
              <a:t>Creates more neural pathways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Strengthen the bridge between the right and left hemispheres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Improve cognitive function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Make you hungry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Increase memory, attention &amp; creativity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193EB2A-C05F-8297-179D-B65315E89172}"/>
              </a:ext>
            </a:extLst>
          </p:cNvPr>
          <p:cNvCxnSpPr/>
          <p:nvPr/>
        </p:nvCxnSpPr>
        <p:spPr>
          <a:xfrm>
            <a:off x="1046167" y="4876800"/>
            <a:ext cx="3582983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7" name="Picture 34">
            <a:extLst>
              <a:ext uri="{FF2B5EF4-FFF2-40B4-BE49-F238E27FC236}">
                <a16:creationId xmlns:a16="http://schemas.microsoft.com/office/drawing/2014/main" id="{B73A3EFD-A8DC-9E6F-FAED-F9EFB2897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68635" y="1382709"/>
            <a:ext cx="2208213" cy="543719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072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5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86F78BD7-7D6F-43E9-AD50-42C311B189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199" y="2057400"/>
            <a:ext cx="9220200" cy="4825852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8990F9E0-38EC-47F6-BB68-E62BF7070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21494"/>
            <a:ext cx="9144000" cy="1496240"/>
          </a:xfrm>
        </p:spPr>
        <p:txBody>
          <a:bodyPr>
            <a:noAutofit/>
          </a:bodyPr>
          <a:lstStyle/>
          <a:p>
            <a:pPr algn="ctr"/>
            <a:r>
              <a:rPr lang="en-US" sz="5400" dirty="0">
                <a:latin typeface="Raleway Thin"/>
                <a:cs typeface="Raleway Thin"/>
              </a:rPr>
              <a:t>TAKE FREQUENT </a:t>
            </a:r>
            <a:br>
              <a:rPr lang="en-US" sz="5400" dirty="0">
                <a:latin typeface="Raleway Thin"/>
                <a:cs typeface="Raleway Thin"/>
              </a:rPr>
            </a:br>
            <a:r>
              <a:rPr lang="en-US" sz="5400" dirty="0">
                <a:latin typeface="Raleway Thin"/>
                <a:cs typeface="Raleway Thin"/>
              </a:rPr>
              <a:t>“P” BREAKS</a:t>
            </a:r>
            <a:endParaRPr lang="en-US" sz="2000" dirty="0">
              <a:latin typeface="Raleway Thin"/>
              <a:cs typeface="Raleway Thin"/>
            </a:endParaRP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0F9844FC-1FBE-47B4-B833-64B88B2AAE48}"/>
              </a:ext>
            </a:extLst>
          </p:cNvPr>
          <p:cNvSpPr txBox="1">
            <a:spLocks/>
          </p:cNvSpPr>
          <p:nvPr/>
        </p:nvSpPr>
        <p:spPr>
          <a:xfrm rot="21209647">
            <a:off x="2950690" y="3155878"/>
            <a:ext cx="3150869" cy="1179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5400" dirty="0">
                <a:latin typeface="Dimbo" panose="020B0603010101010101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Poll</a:t>
            </a:r>
          </a:p>
        </p:txBody>
      </p:sp>
      <p:sp>
        <p:nvSpPr>
          <p:cNvPr id="12" name="Content Placeholder 8">
            <a:extLst>
              <a:ext uri="{FF2B5EF4-FFF2-40B4-BE49-F238E27FC236}">
                <a16:creationId xmlns:a16="http://schemas.microsoft.com/office/drawing/2014/main" id="{B94A4C7B-7124-4B4F-BA7F-A906D343FBC3}"/>
              </a:ext>
            </a:extLst>
          </p:cNvPr>
          <p:cNvSpPr txBox="1">
            <a:spLocks/>
          </p:cNvSpPr>
          <p:nvPr/>
        </p:nvSpPr>
        <p:spPr>
          <a:xfrm rot="802718">
            <a:off x="5946425" y="2482327"/>
            <a:ext cx="5151118" cy="1179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5400" dirty="0">
                <a:latin typeface="Dimbo" panose="020B0603010101010101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Participation</a:t>
            </a:r>
          </a:p>
        </p:txBody>
      </p:sp>
      <p:sp>
        <p:nvSpPr>
          <p:cNvPr id="14" name="Content Placeholder 8">
            <a:extLst>
              <a:ext uri="{FF2B5EF4-FFF2-40B4-BE49-F238E27FC236}">
                <a16:creationId xmlns:a16="http://schemas.microsoft.com/office/drawing/2014/main" id="{753F5298-8870-4DE5-B621-203D95FEC96F}"/>
              </a:ext>
            </a:extLst>
          </p:cNvPr>
          <p:cNvSpPr txBox="1">
            <a:spLocks/>
          </p:cNvSpPr>
          <p:nvPr/>
        </p:nvSpPr>
        <p:spPr>
          <a:xfrm>
            <a:off x="9595667" y="2233442"/>
            <a:ext cx="2689858" cy="1179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5400" dirty="0">
                <a:latin typeface="Dimbo" panose="020B0603010101010101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Pair</a:t>
            </a:r>
          </a:p>
        </p:txBody>
      </p:sp>
      <p:sp>
        <p:nvSpPr>
          <p:cNvPr id="15" name="Content Placeholder 8">
            <a:extLst>
              <a:ext uri="{FF2B5EF4-FFF2-40B4-BE49-F238E27FC236}">
                <a16:creationId xmlns:a16="http://schemas.microsoft.com/office/drawing/2014/main" id="{F9CC153B-7322-4C46-BECE-35CC9C653855}"/>
              </a:ext>
            </a:extLst>
          </p:cNvPr>
          <p:cNvSpPr txBox="1">
            <a:spLocks/>
          </p:cNvSpPr>
          <p:nvPr/>
        </p:nvSpPr>
        <p:spPr>
          <a:xfrm rot="507553">
            <a:off x="3719075" y="2346172"/>
            <a:ext cx="3191809" cy="14464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5400" dirty="0">
                <a:latin typeface="Dimbo" panose="020B0603010101010101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Ponder</a:t>
            </a:r>
          </a:p>
        </p:txBody>
      </p:sp>
      <p:sp>
        <p:nvSpPr>
          <p:cNvPr id="16" name="Content Placeholder 8">
            <a:extLst>
              <a:ext uri="{FF2B5EF4-FFF2-40B4-BE49-F238E27FC236}">
                <a16:creationId xmlns:a16="http://schemas.microsoft.com/office/drawing/2014/main" id="{4B3F266E-9372-473A-8DF2-99A138FD0B72}"/>
              </a:ext>
            </a:extLst>
          </p:cNvPr>
          <p:cNvSpPr txBox="1">
            <a:spLocks/>
          </p:cNvSpPr>
          <p:nvPr/>
        </p:nvSpPr>
        <p:spPr>
          <a:xfrm>
            <a:off x="4611117" y="3377017"/>
            <a:ext cx="4895165" cy="1179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5400" dirty="0">
                <a:latin typeface="Dimbo" panose="020B0603010101010101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Position changes</a:t>
            </a:r>
          </a:p>
        </p:txBody>
      </p:sp>
      <p:sp>
        <p:nvSpPr>
          <p:cNvPr id="17" name="Content Placeholder 8">
            <a:extLst>
              <a:ext uri="{FF2B5EF4-FFF2-40B4-BE49-F238E27FC236}">
                <a16:creationId xmlns:a16="http://schemas.microsoft.com/office/drawing/2014/main" id="{E439DA43-9A06-4265-8C30-106095345908}"/>
              </a:ext>
            </a:extLst>
          </p:cNvPr>
          <p:cNvSpPr txBox="1">
            <a:spLocks/>
          </p:cNvSpPr>
          <p:nvPr/>
        </p:nvSpPr>
        <p:spPr>
          <a:xfrm>
            <a:off x="5555518" y="5397654"/>
            <a:ext cx="2743200" cy="1179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5400" dirty="0">
                <a:latin typeface="Dimbo" panose="020B0603010101010101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Pun</a:t>
            </a:r>
          </a:p>
        </p:txBody>
      </p:sp>
      <p:sp>
        <p:nvSpPr>
          <p:cNvPr id="18" name="Content Placeholder 8">
            <a:extLst>
              <a:ext uri="{FF2B5EF4-FFF2-40B4-BE49-F238E27FC236}">
                <a16:creationId xmlns:a16="http://schemas.microsoft.com/office/drawing/2014/main" id="{BF3CAD02-3572-45C9-BBF7-AF0BD412542E}"/>
              </a:ext>
            </a:extLst>
          </p:cNvPr>
          <p:cNvSpPr txBox="1">
            <a:spLocks/>
          </p:cNvSpPr>
          <p:nvPr/>
        </p:nvSpPr>
        <p:spPr>
          <a:xfrm rot="387422">
            <a:off x="8157386" y="5440223"/>
            <a:ext cx="3466757" cy="1179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5400" dirty="0">
                <a:latin typeface="Dimbo" panose="020B0603010101010101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Punchline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16773E2-441B-4C09-B10B-86C5B3C0AF05}"/>
              </a:ext>
            </a:extLst>
          </p:cNvPr>
          <p:cNvSpPr/>
          <p:nvPr/>
        </p:nvSpPr>
        <p:spPr>
          <a:xfrm>
            <a:off x="2743199" y="1905000"/>
            <a:ext cx="9220201" cy="76200"/>
          </a:xfrm>
          <a:prstGeom prst="rect">
            <a:avLst/>
          </a:prstGeom>
          <a:solidFill>
            <a:srgbClr val="EB42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1B59A5A-B91D-4E35-A6D1-888AD4A5C839}"/>
              </a:ext>
            </a:extLst>
          </p:cNvPr>
          <p:cNvSpPr/>
          <p:nvPr/>
        </p:nvSpPr>
        <p:spPr>
          <a:xfrm>
            <a:off x="2212625" y="1752600"/>
            <a:ext cx="9220200" cy="76200"/>
          </a:xfrm>
          <a:prstGeom prst="rect">
            <a:avLst/>
          </a:prstGeom>
          <a:solidFill>
            <a:srgbClr val="0E5F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ontent Placeholder 8">
            <a:extLst>
              <a:ext uri="{FF2B5EF4-FFF2-40B4-BE49-F238E27FC236}">
                <a16:creationId xmlns:a16="http://schemas.microsoft.com/office/drawing/2014/main" id="{850410EE-B37D-4533-9F44-962483601A1D}"/>
              </a:ext>
            </a:extLst>
          </p:cNvPr>
          <p:cNvSpPr txBox="1">
            <a:spLocks/>
          </p:cNvSpPr>
          <p:nvPr/>
        </p:nvSpPr>
        <p:spPr>
          <a:xfrm rot="20646797">
            <a:off x="2906090" y="5479496"/>
            <a:ext cx="3150869" cy="1179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5400" dirty="0">
                <a:latin typeface="Dimbo" panose="020B0603010101010101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Puzzler</a:t>
            </a:r>
          </a:p>
        </p:txBody>
      </p:sp>
      <p:sp>
        <p:nvSpPr>
          <p:cNvPr id="22" name="Content Placeholder 8">
            <a:extLst>
              <a:ext uri="{FF2B5EF4-FFF2-40B4-BE49-F238E27FC236}">
                <a16:creationId xmlns:a16="http://schemas.microsoft.com/office/drawing/2014/main" id="{97172AA1-71C4-4B09-951D-0C4002E67D53}"/>
              </a:ext>
            </a:extLst>
          </p:cNvPr>
          <p:cNvSpPr txBox="1">
            <a:spLocks/>
          </p:cNvSpPr>
          <p:nvPr/>
        </p:nvSpPr>
        <p:spPr>
          <a:xfrm rot="21116800">
            <a:off x="8361537" y="3843839"/>
            <a:ext cx="3176926" cy="11210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5400" dirty="0">
                <a:latin typeface="Dimbo" panose="020B0603010101010101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Physical</a:t>
            </a:r>
          </a:p>
        </p:txBody>
      </p:sp>
      <p:sp>
        <p:nvSpPr>
          <p:cNvPr id="23" name="Content Placeholder 8">
            <a:extLst>
              <a:ext uri="{FF2B5EF4-FFF2-40B4-BE49-F238E27FC236}">
                <a16:creationId xmlns:a16="http://schemas.microsoft.com/office/drawing/2014/main" id="{922D9DBA-5075-4FD1-AA5F-BE41784BE87E}"/>
              </a:ext>
            </a:extLst>
          </p:cNvPr>
          <p:cNvSpPr txBox="1">
            <a:spLocks/>
          </p:cNvSpPr>
          <p:nvPr/>
        </p:nvSpPr>
        <p:spPr>
          <a:xfrm rot="227070">
            <a:off x="3543183" y="4356670"/>
            <a:ext cx="3461793" cy="1179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5400" dirty="0">
                <a:latin typeface="Dimbo" panose="020B0603010101010101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Pranayama</a:t>
            </a:r>
          </a:p>
        </p:txBody>
      </p:sp>
      <p:sp>
        <p:nvSpPr>
          <p:cNvPr id="24" name="Content Placeholder 8">
            <a:extLst>
              <a:ext uri="{FF2B5EF4-FFF2-40B4-BE49-F238E27FC236}">
                <a16:creationId xmlns:a16="http://schemas.microsoft.com/office/drawing/2014/main" id="{2492EAF6-7EFA-4A84-967A-17A584F072A3}"/>
              </a:ext>
            </a:extLst>
          </p:cNvPr>
          <p:cNvSpPr txBox="1">
            <a:spLocks/>
          </p:cNvSpPr>
          <p:nvPr/>
        </p:nvSpPr>
        <p:spPr>
          <a:xfrm>
            <a:off x="7077264" y="4404352"/>
            <a:ext cx="2743200" cy="1179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5400" dirty="0">
                <a:latin typeface="Dimbo" panose="020B0603010101010101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Play</a:t>
            </a:r>
          </a:p>
        </p:txBody>
      </p:sp>
      <p:sp>
        <p:nvSpPr>
          <p:cNvPr id="2" name="Content Placeholder 8">
            <a:extLst>
              <a:ext uri="{FF2B5EF4-FFF2-40B4-BE49-F238E27FC236}">
                <a16:creationId xmlns:a16="http://schemas.microsoft.com/office/drawing/2014/main" id="{62363177-5E86-CF32-EF92-BE894C562DFD}"/>
              </a:ext>
            </a:extLst>
          </p:cNvPr>
          <p:cNvSpPr txBox="1">
            <a:spLocks/>
          </p:cNvSpPr>
          <p:nvPr/>
        </p:nvSpPr>
        <p:spPr>
          <a:xfrm>
            <a:off x="2894003" y="2926217"/>
            <a:ext cx="8144144" cy="32146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ctr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3200" dirty="0">
                <a:latin typeface="Dimbo" panose="020B0603010101010101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Name as many as you can:</a:t>
            </a:r>
          </a:p>
          <a:p>
            <a:pPr marL="457200" lvl="1" indent="0" algn="ctr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7200" dirty="0">
                <a:latin typeface="Dimbo" panose="020B0603010101010101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Breaks that begin with the letter “P”</a:t>
            </a:r>
          </a:p>
        </p:txBody>
      </p:sp>
      <p:pic>
        <p:nvPicPr>
          <p:cNvPr id="4" name="Picture 3" descr="A picture containing refrigerator&#10;&#10;Description automatically generated">
            <a:extLst>
              <a:ext uri="{FF2B5EF4-FFF2-40B4-BE49-F238E27FC236}">
                <a16:creationId xmlns:a16="http://schemas.microsoft.com/office/drawing/2014/main" id="{FD15428F-3263-839C-F781-F8E5F3A0A2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53" y="5210898"/>
            <a:ext cx="16510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96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  <p:bldP spid="15" grpId="0"/>
      <p:bldP spid="16" grpId="0"/>
      <p:bldP spid="17" grpId="0"/>
      <p:bldP spid="18" grpId="0"/>
      <p:bldP spid="21" grpId="0"/>
      <p:bldP spid="22" grpId="0"/>
      <p:bldP spid="23" grpId="0"/>
      <p:bldP spid="24" grpId="0"/>
      <p:bldP spid="2" grpId="0"/>
      <p:bldP spid="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F3728-2A20-E467-0DD1-08EF43158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cards with text on them&#10;&#10;AI-generated content may be incorrect.">
            <a:extLst>
              <a:ext uri="{FF2B5EF4-FFF2-40B4-BE49-F238E27FC236}">
                <a16:creationId xmlns:a16="http://schemas.microsoft.com/office/drawing/2014/main" id="{4D0F5EFA-680C-D726-1FA2-B64D54D65A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938" y="1589993"/>
            <a:ext cx="4050503" cy="4050503"/>
          </a:xfrm>
          <a:prstGeom prst="rect">
            <a:avLst/>
          </a:prstGeom>
        </p:spPr>
      </p:pic>
      <p:sp>
        <p:nvSpPr>
          <p:cNvPr id="5" name="Title 10">
            <a:extLst>
              <a:ext uri="{FF2B5EF4-FFF2-40B4-BE49-F238E27FC236}">
                <a16:creationId xmlns:a16="http://schemas.microsoft.com/office/drawing/2014/main" id="{D4C0B48F-2454-A035-563C-BAA945A9E96D}"/>
              </a:ext>
            </a:extLst>
          </p:cNvPr>
          <p:cNvSpPr txBox="1">
            <a:spLocks/>
          </p:cNvSpPr>
          <p:nvPr/>
        </p:nvSpPr>
        <p:spPr>
          <a:xfrm>
            <a:off x="914400" y="4887532"/>
            <a:ext cx="10363200" cy="6762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463290-9B79-B148-EC16-5FC697226ADB}"/>
              </a:ext>
            </a:extLst>
          </p:cNvPr>
          <p:cNvSpPr/>
          <p:nvPr/>
        </p:nvSpPr>
        <p:spPr>
          <a:xfrm>
            <a:off x="708338" y="6225794"/>
            <a:ext cx="10363200" cy="76200"/>
          </a:xfrm>
          <a:prstGeom prst="rect">
            <a:avLst/>
          </a:prstGeom>
          <a:solidFill>
            <a:srgbClr val="0E5F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BC7184-2828-71FF-4D2E-6BB05C161081}"/>
              </a:ext>
            </a:extLst>
          </p:cNvPr>
          <p:cNvSpPr/>
          <p:nvPr/>
        </p:nvSpPr>
        <p:spPr>
          <a:xfrm>
            <a:off x="708338" y="6378194"/>
            <a:ext cx="9945890" cy="76200"/>
          </a:xfrm>
          <a:prstGeom prst="rect">
            <a:avLst/>
          </a:prstGeom>
          <a:solidFill>
            <a:srgbClr val="EB42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83892E7C-AE4C-FEEC-5EAF-BF47D4815A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8338" y="323168"/>
            <a:ext cx="5636652" cy="953862"/>
          </a:xfrm>
        </p:spPr>
        <p:txBody>
          <a:bodyPr>
            <a:normAutofit/>
          </a:bodyPr>
          <a:lstStyle/>
          <a:p>
            <a:r>
              <a:rPr lang="en-US" dirty="0">
                <a:latin typeface="Raleway Thin"/>
                <a:cs typeface="Raleway Thin"/>
              </a:rPr>
              <a:t>RESOURCES</a:t>
            </a:r>
            <a:endParaRPr lang="en-US" sz="2400" b="1" dirty="0">
              <a:latin typeface="Raleway Thin"/>
              <a:cs typeface="Raleway Thin"/>
            </a:endParaRPr>
          </a:p>
        </p:txBody>
      </p:sp>
      <p:pic>
        <p:nvPicPr>
          <p:cNvPr id="2" name="Picture 1" descr="A picture containing refrigerator&#10;&#10;Description automatically generated">
            <a:extLst>
              <a:ext uri="{FF2B5EF4-FFF2-40B4-BE49-F238E27FC236}">
                <a16:creationId xmlns:a16="http://schemas.microsoft.com/office/drawing/2014/main" id="{30812256-C201-F42F-3BD4-E4E367D07E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190" y="5578094"/>
            <a:ext cx="1651000" cy="1600200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6BEC329F-33D2-D085-BD27-359FDC7FCF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9283" y="1311783"/>
            <a:ext cx="3401757" cy="1655762"/>
          </a:xfrm>
        </p:spPr>
        <p:txBody>
          <a:bodyPr/>
          <a:lstStyle/>
          <a:p>
            <a:r>
              <a:rPr lang="en-US" dirty="0"/>
              <a:t>READY-TO-USE BREAKS</a:t>
            </a:r>
          </a:p>
        </p:txBody>
      </p:sp>
      <p:pic>
        <p:nvPicPr>
          <p:cNvPr id="11" name="Picture 10" descr="A close-up of a ball&#10;&#10;AI-generated content may be incorrect.">
            <a:extLst>
              <a:ext uri="{FF2B5EF4-FFF2-40B4-BE49-F238E27FC236}">
                <a16:creationId xmlns:a16="http://schemas.microsoft.com/office/drawing/2014/main" id="{DBB3D411-C9C3-0CB8-F439-192E525764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239" y="1648426"/>
            <a:ext cx="4050504" cy="4050504"/>
          </a:xfrm>
          <a:prstGeom prst="rect">
            <a:avLst/>
          </a:prstGeom>
        </p:spPr>
      </p:pic>
      <p:pic>
        <p:nvPicPr>
          <p:cNvPr id="14" name="Picture 13" descr="A group of cards with pictures of people and words&#10;&#10;AI-generated content may be incorrect.">
            <a:extLst>
              <a:ext uri="{FF2B5EF4-FFF2-40B4-BE49-F238E27FC236}">
                <a16:creationId xmlns:a16="http://schemas.microsoft.com/office/drawing/2014/main" id="{FAED21A5-2006-D48A-CDD7-17F0B0942B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36" y="2023291"/>
            <a:ext cx="3542928" cy="32476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845C1EF-E8CE-EBFD-996C-1DF4C7D64926}"/>
              </a:ext>
            </a:extLst>
          </p:cNvPr>
          <p:cNvSpPr txBox="1"/>
          <p:nvPr/>
        </p:nvSpPr>
        <p:spPr>
          <a:xfrm>
            <a:off x="575187" y="5221381"/>
            <a:ext cx="107024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Every 20 minutes:  </a:t>
            </a:r>
            <a:r>
              <a:rPr lang="en-US" dirty="0"/>
              <a:t>https://trainerswarehouse.com/every-20-minutes-presentation-break-software/</a:t>
            </a:r>
          </a:p>
          <a:p>
            <a:r>
              <a:rPr lang="en-US" b="1" dirty="0"/>
              <a:t>Get Movin’ </a:t>
            </a:r>
            <a:r>
              <a:rPr lang="en-US" b="1" dirty="0" err="1"/>
              <a:t>Thumball</a:t>
            </a:r>
            <a:r>
              <a:rPr lang="en-US" b="1" dirty="0"/>
              <a:t>: </a:t>
            </a:r>
            <a:r>
              <a:rPr lang="en-US" dirty="0"/>
              <a:t> https://trainerswarehouse.com/get-movin-thumball/</a:t>
            </a:r>
          </a:p>
        </p:txBody>
      </p:sp>
    </p:spTree>
    <p:extLst>
      <p:ext uri="{BB962C8B-B14F-4D97-AF65-F5344CB8AC3E}">
        <p14:creationId xmlns:p14="http://schemas.microsoft.com/office/powerpoint/2010/main" val="231405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13299-BFC5-7A09-B920-37178AA44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0">
            <a:extLst>
              <a:ext uri="{FF2B5EF4-FFF2-40B4-BE49-F238E27FC236}">
                <a16:creationId xmlns:a16="http://schemas.microsoft.com/office/drawing/2014/main" id="{6F968542-E937-6EC7-A96C-20D58CD7EF9A}"/>
              </a:ext>
            </a:extLst>
          </p:cNvPr>
          <p:cNvSpPr txBox="1">
            <a:spLocks/>
          </p:cNvSpPr>
          <p:nvPr/>
        </p:nvSpPr>
        <p:spPr>
          <a:xfrm>
            <a:off x="1678723" y="3953847"/>
            <a:ext cx="10139342" cy="59920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3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 * Use the latrine * Get some caffeine  *  Check your answering machine  *  Read a magazine *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75E29E-FCB9-54A0-F449-7903B4DE5657}"/>
              </a:ext>
            </a:extLst>
          </p:cNvPr>
          <p:cNvSpPr/>
          <p:nvPr/>
        </p:nvSpPr>
        <p:spPr>
          <a:xfrm>
            <a:off x="708338" y="6225794"/>
            <a:ext cx="10363200" cy="76200"/>
          </a:xfrm>
          <a:prstGeom prst="rect">
            <a:avLst/>
          </a:prstGeom>
          <a:solidFill>
            <a:srgbClr val="0E5F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E6D66E-8436-50F4-B381-1CD353990A05}"/>
              </a:ext>
            </a:extLst>
          </p:cNvPr>
          <p:cNvSpPr/>
          <p:nvPr/>
        </p:nvSpPr>
        <p:spPr>
          <a:xfrm>
            <a:off x="708338" y="6378194"/>
            <a:ext cx="9945890" cy="76200"/>
          </a:xfrm>
          <a:prstGeom prst="rect">
            <a:avLst/>
          </a:prstGeom>
          <a:solidFill>
            <a:srgbClr val="EB42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4CF6D44-8BD7-EB07-1F4E-8313251BE6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1358" y="326286"/>
            <a:ext cx="9945890" cy="953862"/>
          </a:xfrm>
        </p:spPr>
        <p:txBody>
          <a:bodyPr>
            <a:normAutofit/>
          </a:bodyPr>
          <a:lstStyle/>
          <a:p>
            <a:r>
              <a:rPr lang="en-US" dirty="0">
                <a:latin typeface="Raleway Thin"/>
                <a:cs typeface="Raleway Thin"/>
              </a:rPr>
              <a:t>FROM THE COMMUNITY</a:t>
            </a:r>
            <a:endParaRPr lang="en-US" sz="2400" b="1" dirty="0">
              <a:latin typeface="Raleway Thin"/>
              <a:cs typeface="Raleway Thin"/>
            </a:endParaRPr>
          </a:p>
        </p:txBody>
      </p:sp>
      <p:pic>
        <p:nvPicPr>
          <p:cNvPr id="2" name="Picture 1" descr="A picture containing refrigerator&#10;&#10;Description automatically generated">
            <a:extLst>
              <a:ext uri="{FF2B5EF4-FFF2-40B4-BE49-F238E27FC236}">
                <a16:creationId xmlns:a16="http://schemas.microsoft.com/office/drawing/2014/main" id="{D3F02FE5-DEAA-3041-9B86-B637A982BF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190" y="5578094"/>
            <a:ext cx="1651000" cy="1600200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1CF9B412-FD1A-6087-5724-30F85A6D0D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9283" y="1311783"/>
            <a:ext cx="9367965" cy="614836"/>
          </a:xfrm>
        </p:spPr>
        <p:txBody>
          <a:bodyPr/>
          <a:lstStyle/>
          <a:p>
            <a:r>
              <a:rPr lang="en-US" dirty="0"/>
              <a:t>TRAINER-TO-TRAINER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D34256-9097-332C-B3D3-B8483902CB28}"/>
              </a:ext>
            </a:extLst>
          </p:cNvPr>
          <p:cNvSpPr txBox="1">
            <a:spLocks/>
          </p:cNvSpPr>
          <p:nvPr/>
        </p:nvSpPr>
        <p:spPr>
          <a:xfrm>
            <a:off x="1109283" y="2002819"/>
            <a:ext cx="10139343" cy="39020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dirty="0"/>
              <a:t>Do “The Wave”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Play music from different decades and see who know what songs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Use a breaks to break up “hot spots” in the room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If the training requires a step-by-step process, have the each draw a “step” on a sheet of paper and then line up sequentially.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Use the “EEN” Break model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ON-TIME RETURN STRATEGIES</a:t>
            </a:r>
          </a:p>
          <a:p>
            <a:pPr lvl="1"/>
            <a:r>
              <a:rPr lang="en-US" dirty="0"/>
              <a:t>Give an odd time for the group to return (i.e. 1:13)</a:t>
            </a:r>
          </a:p>
          <a:p>
            <a:pPr lvl="1"/>
            <a:r>
              <a:rPr lang="en-US" dirty="0"/>
              <a:t>Promise “bonus content” to those who return on time!</a:t>
            </a:r>
          </a:p>
        </p:txBody>
      </p:sp>
    </p:spTree>
    <p:extLst>
      <p:ext uri="{BB962C8B-B14F-4D97-AF65-F5344CB8AC3E}">
        <p14:creationId xmlns:p14="http://schemas.microsoft.com/office/powerpoint/2010/main" val="1564764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0FA85E-ABBD-1F73-2F3C-54D473BC10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482" y="178594"/>
            <a:ext cx="9455670" cy="6500812"/>
          </a:xfrm>
          <a:prstGeom prst="rect">
            <a:avLst/>
          </a:prstGeom>
        </p:spPr>
      </p:pic>
      <p:sp>
        <p:nvSpPr>
          <p:cNvPr id="304130" name="Rectangle 2">
            <a:extLst>
              <a:ext uri="{FF2B5EF4-FFF2-40B4-BE49-F238E27FC236}">
                <a16:creationId xmlns:a16="http://schemas.microsoft.com/office/drawing/2014/main" id="{E69430DE-252A-A3CC-4764-6490D82C3CA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869430" y="1466850"/>
            <a:ext cx="4267200" cy="5067300"/>
          </a:xfrm>
        </p:spPr>
        <p:txBody>
          <a:bodyPr/>
          <a:lstStyle/>
          <a:p>
            <a:pPr marL="609600" indent="-609600">
              <a:buClr>
                <a:srgbClr val="003366"/>
              </a:buClr>
              <a:buFont typeface="Wingdings" panose="05000000000000000000" pitchFamily="2" charset="2"/>
              <a:buAutoNum type="arabicPeriod"/>
            </a:pPr>
            <a:r>
              <a:rPr lang="en-US" altLang="en-US" sz="2400" b="1" dirty="0">
                <a:solidFill>
                  <a:srgbClr val="002060"/>
                </a:solidFill>
              </a:rPr>
              <a:t>Air Guitar </a:t>
            </a:r>
          </a:p>
          <a:p>
            <a:pPr marL="609600" indent="-609600">
              <a:buClr>
                <a:srgbClr val="003366"/>
              </a:buClr>
              <a:buFont typeface="Wingdings" panose="05000000000000000000" pitchFamily="2" charset="2"/>
              <a:buAutoNum type="arabicPeriod"/>
            </a:pPr>
            <a:r>
              <a:rPr lang="en-US" altLang="en-US" sz="2400" b="1" dirty="0">
                <a:solidFill>
                  <a:srgbClr val="002060"/>
                </a:solidFill>
              </a:rPr>
              <a:t>Bad Joke </a:t>
            </a:r>
          </a:p>
          <a:p>
            <a:pPr marL="609600" indent="-609600">
              <a:buClr>
                <a:srgbClr val="003366"/>
              </a:buClr>
              <a:buFont typeface="Wingdings" panose="05000000000000000000" pitchFamily="2" charset="2"/>
              <a:buAutoNum type="arabicPeriod"/>
            </a:pPr>
            <a:r>
              <a:rPr lang="en-US" altLang="en-US" sz="2400" b="1" dirty="0">
                <a:solidFill>
                  <a:srgbClr val="002060"/>
                </a:solidFill>
              </a:rPr>
              <a:t>Balloon Visualization</a:t>
            </a:r>
          </a:p>
          <a:p>
            <a:pPr marL="609600" indent="-609600">
              <a:buClr>
                <a:srgbClr val="003366"/>
              </a:buClr>
              <a:buFont typeface="Wingdings" panose="05000000000000000000" pitchFamily="2" charset="2"/>
              <a:buAutoNum type="arabicPeriod"/>
            </a:pPr>
            <a:r>
              <a:rPr lang="en-US" altLang="en-US" sz="2400" b="1" dirty="0">
                <a:solidFill>
                  <a:srgbClr val="002060"/>
                </a:solidFill>
              </a:rPr>
              <a:t>Bathroom Song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en-US" sz="2400" b="1" dirty="0">
                <a:solidFill>
                  <a:srgbClr val="002060"/>
                </a:solidFill>
              </a:rPr>
              <a:t>Brain Gym Cross Crawl</a:t>
            </a:r>
          </a:p>
          <a:p>
            <a:pPr marL="609600" indent="-609600">
              <a:buClr>
                <a:srgbClr val="003366"/>
              </a:buClr>
              <a:buFont typeface="Wingdings" panose="05000000000000000000" pitchFamily="2" charset="2"/>
              <a:buAutoNum type="arabicPeriod"/>
            </a:pPr>
            <a:r>
              <a:rPr lang="en-US" altLang="en-US" sz="2400" b="1" dirty="0">
                <a:solidFill>
                  <a:srgbClr val="002060"/>
                </a:solidFill>
              </a:rPr>
              <a:t>Brain Teaser </a:t>
            </a:r>
          </a:p>
          <a:p>
            <a:pPr marL="609600" indent="-609600">
              <a:buClr>
                <a:srgbClr val="003366"/>
              </a:buClr>
              <a:buFont typeface="Wingdings" panose="05000000000000000000" pitchFamily="2" charset="2"/>
              <a:buAutoNum type="arabicPeriod"/>
            </a:pPr>
            <a:r>
              <a:rPr lang="en-US" altLang="en-US" sz="2400" b="1" dirty="0">
                <a:solidFill>
                  <a:srgbClr val="002060"/>
                </a:solidFill>
              </a:rPr>
              <a:t>Clap Pass </a:t>
            </a:r>
          </a:p>
          <a:p>
            <a:pPr marL="609600" indent="-609600">
              <a:buClr>
                <a:srgbClr val="003366"/>
              </a:buClr>
              <a:buFont typeface="Wingdings" panose="05000000000000000000" pitchFamily="2" charset="2"/>
              <a:buAutoNum type="arabicPeriod"/>
            </a:pPr>
            <a:r>
              <a:rPr lang="en-US" altLang="en-US" sz="2400" b="1" dirty="0">
                <a:solidFill>
                  <a:srgbClr val="002060"/>
                </a:solidFill>
              </a:rPr>
              <a:t>Crossover Stretch</a:t>
            </a:r>
          </a:p>
          <a:p>
            <a:pPr marL="609600" indent="-609600">
              <a:buClr>
                <a:srgbClr val="003366"/>
              </a:buClr>
              <a:buFont typeface="Wingdings" panose="05000000000000000000" pitchFamily="2" charset="2"/>
              <a:buAutoNum type="arabicPeriod"/>
            </a:pPr>
            <a:r>
              <a:rPr lang="en-US" altLang="en-US" sz="2400" b="1" dirty="0" err="1">
                <a:solidFill>
                  <a:srgbClr val="467886"/>
                </a:solidFill>
              </a:rPr>
              <a:t>Exercisin</a:t>
            </a:r>
            <a:r>
              <a:rPr lang="en-US" altLang="en-US" sz="2400" b="1" dirty="0">
                <a:solidFill>
                  <a:srgbClr val="002060"/>
                </a:solidFill>
              </a:rPr>
              <a:t>’ Song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en-US" sz="2400" b="1" dirty="0">
                <a:solidFill>
                  <a:srgbClr val="002060"/>
                </a:solidFill>
              </a:rPr>
              <a:t>Hand Jive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en-US" sz="2400" b="1" dirty="0">
                <a:solidFill>
                  <a:srgbClr val="002060"/>
                </a:solidFill>
              </a:rPr>
              <a:t>Hand Foot Coordination</a:t>
            </a:r>
          </a:p>
          <a:p>
            <a:pPr marL="609600" indent="-609600">
              <a:lnSpc>
                <a:spcPct val="80000"/>
              </a:lnSpc>
              <a:buClr>
                <a:srgbClr val="003366"/>
              </a:buClr>
              <a:buNone/>
            </a:pPr>
            <a:endParaRPr lang="en-US" altLang="en-US" sz="2400" b="1" dirty="0">
              <a:solidFill>
                <a:srgbClr val="002060"/>
              </a:solidFill>
            </a:endParaRPr>
          </a:p>
          <a:p>
            <a:pPr marL="609600" indent="-609600">
              <a:lnSpc>
                <a:spcPct val="80000"/>
              </a:lnSpc>
              <a:buNone/>
            </a:pPr>
            <a:endParaRPr lang="en-US" altLang="en-US" sz="1600" dirty="0">
              <a:solidFill>
                <a:srgbClr val="002060"/>
              </a:solidFill>
            </a:endParaRPr>
          </a:p>
        </p:txBody>
      </p:sp>
      <p:sp>
        <p:nvSpPr>
          <p:cNvPr id="304131" name="Rectangle 3">
            <a:extLst>
              <a:ext uri="{FF2B5EF4-FFF2-40B4-BE49-F238E27FC236}">
                <a16:creationId xmlns:a16="http://schemas.microsoft.com/office/drawing/2014/main" id="{1DE54544-22C3-3D43-F55E-C6E1B7E2575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441430" y="1466850"/>
            <a:ext cx="4191000" cy="4713288"/>
          </a:xfrm>
        </p:spPr>
        <p:txBody>
          <a:bodyPr>
            <a:normAutofit lnSpcReduction="10000"/>
          </a:bodyPr>
          <a:lstStyle/>
          <a:p>
            <a:pPr marL="533400" indent="-533400">
              <a:buClr>
                <a:srgbClr val="003366"/>
              </a:buClr>
              <a:buFont typeface="Wingdings" panose="05000000000000000000" pitchFamily="2" charset="2"/>
              <a:buAutoNum type="arabicPeriod" startAt="12"/>
            </a:pPr>
            <a:r>
              <a:rPr lang="en-US" altLang="en-US" sz="2400" b="1" dirty="0">
                <a:solidFill>
                  <a:srgbClr val="002060"/>
                </a:solidFill>
              </a:rPr>
              <a:t>Hidden Meaning </a:t>
            </a:r>
          </a:p>
          <a:p>
            <a:pPr marL="533400" indent="-533400">
              <a:buClr>
                <a:srgbClr val="003366"/>
              </a:buClr>
              <a:buFont typeface="Wingdings" panose="05000000000000000000" pitchFamily="2" charset="2"/>
              <a:buAutoNum type="arabicPeriod" startAt="12"/>
            </a:pPr>
            <a:r>
              <a:rPr lang="en-US" altLang="en-US" sz="2400" b="1" dirty="0">
                <a:solidFill>
                  <a:srgbClr val="002060"/>
                </a:solidFill>
              </a:rPr>
              <a:t>Mini Mystery</a:t>
            </a:r>
          </a:p>
          <a:p>
            <a:pPr marL="533400" indent="-533400">
              <a:buClr>
                <a:srgbClr val="003366"/>
              </a:buClr>
              <a:buFont typeface="Wingdings" panose="05000000000000000000" pitchFamily="2" charset="2"/>
              <a:buAutoNum type="arabicPeriod" startAt="12"/>
            </a:pPr>
            <a:r>
              <a:rPr lang="en-US" altLang="en-US" sz="2400" b="1" dirty="0">
                <a:solidFill>
                  <a:srgbClr val="002060"/>
                </a:solidFill>
              </a:rPr>
              <a:t>Number Challenge</a:t>
            </a:r>
          </a:p>
          <a:p>
            <a:pPr marL="533400" indent="-533400">
              <a:buClr>
                <a:srgbClr val="003366"/>
              </a:buClr>
              <a:buFont typeface="Wingdings" panose="05000000000000000000" pitchFamily="2" charset="2"/>
              <a:buAutoNum type="arabicPeriod" startAt="12"/>
            </a:pPr>
            <a:r>
              <a:rPr lang="en-US" altLang="en-US" sz="2400" b="1" dirty="0">
                <a:solidFill>
                  <a:srgbClr val="002060"/>
                </a:solidFill>
              </a:rPr>
              <a:t>Paper Airplane</a:t>
            </a:r>
          </a:p>
          <a:p>
            <a:pPr marL="533400" indent="-533400">
              <a:buClr>
                <a:srgbClr val="003366"/>
              </a:buClr>
              <a:buFont typeface="Wingdings" panose="05000000000000000000" pitchFamily="2" charset="2"/>
              <a:buAutoNum type="arabicPeriod" startAt="12"/>
            </a:pPr>
            <a:r>
              <a:rPr lang="en-US" altLang="en-US" sz="2400" b="1" dirty="0">
                <a:solidFill>
                  <a:srgbClr val="002060"/>
                </a:solidFill>
              </a:rPr>
              <a:t>Power Nap</a:t>
            </a:r>
          </a:p>
          <a:p>
            <a:pPr marL="533400" indent="-533400">
              <a:buClr>
                <a:srgbClr val="003366"/>
              </a:buClr>
              <a:buFont typeface="Wingdings" panose="05000000000000000000" pitchFamily="2" charset="2"/>
              <a:buAutoNum type="arabicPeriod" startAt="12"/>
            </a:pPr>
            <a:r>
              <a:rPr lang="en-US" altLang="en-US" sz="2400" b="1" dirty="0">
                <a:solidFill>
                  <a:srgbClr val="467886"/>
                </a:solidFill>
              </a:rPr>
              <a:t>Resum</a:t>
            </a:r>
            <a:r>
              <a:rPr lang="en-US" altLang="en-US" sz="2400" b="1" dirty="0">
                <a:solidFill>
                  <a:srgbClr val="467886"/>
                </a:solidFill>
                <a:cs typeface="Arial" panose="020B0604020202020204" pitchFamily="34" charset="0"/>
              </a:rPr>
              <a:t>é</a:t>
            </a:r>
            <a:r>
              <a:rPr lang="en-US" altLang="en-US" sz="2400" b="1" dirty="0">
                <a:solidFill>
                  <a:srgbClr val="002060"/>
                </a:solidFill>
              </a:rPr>
              <a:t> Laugh Lines</a:t>
            </a:r>
          </a:p>
          <a:p>
            <a:pPr marL="533400" indent="-533400">
              <a:buClr>
                <a:srgbClr val="003366"/>
              </a:buClr>
              <a:buFont typeface="Wingdings" panose="05000000000000000000" pitchFamily="2" charset="2"/>
              <a:buAutoNum type="arabicPeriod" startAt="12"/>
            </a:pPr>
            <a:r>
              <a:rPr lang="en-US" altLang="en-US" sz="2400" b="1" dirty="0">
                <a:solidFill>
                  <a:srgbClr val="002060"/>
                </a:solidFill>
              </a:rPr>
              <a:t>Skywriting Break </a:t>
            </a:r>
          </a:p>
          <a:p>
            <a:pPr marL="533400" indent="-533400">
              <a:buClr>
                <a:srgbClr val="003366"/>
              </a:buClr>
              <a:buFont typeface="Wingdings" panose="05000000000000000000" pitchFamily="2" charset="2"/>
              <a:buAutoNum type="arabicPeriod" startAt="12"/>
            </a:pPr>
            <a:r>
              <a:rPr lang="en-US" altLang="en-US" sz="2400" b="1" dirty="0">
                <a:solidFill>
                  <a:srgbClr val="002060"/>
                </a:solidFill>
              </a:rPr>
              <a:t>Tag Team Ball Toss</a:t>
            </a:r>
          </a:p>
          <a:p>
            <a:pPr marL="533400" indent="-533400">
              <a:buClr>
                <a:srgbClr val="003366"/>
              </a:buClr>
              <a:buFont typeface="Wingdings" panose="05000000000000000000" pitchFamily="2" charset="2"/>
              <a:buAutoNum type="arabicPeriod" startAt="12"/>
            </a:pPr>
            <a:r>
              <a:rPr lang="en-US" altLang="en-US" sz="2400" b="1" dirty="0">
                <a:solidFill>
                  <a:srgbClr val="002060"/>
                </a:solidFill>
              </a:rPr>
              <a:t>Tongue Twister</a:t>
            </a:r>
          </a:p>
          <a:p>
            <a:pPr marL="533400" indent="-533400">
              <a:buClr>
                <a:srgbClr val="003366"/>
              </a:buClr>
              <a:buFont typeface="Wingdings" panose="05000000000000000000" pitchFamily="2" charset="2"/>
              <a:buAutoNum type="arabicPeriod" startAt="12"/>
            </a:pPr>
            <a:r>
              <a:rPr lang="en-US" altLang="en-US" sz="2400" b="1" dirty="0">
                <a:solidFill>
                  <a:srgbClr val="002060"/>
                </a:solidFill>
              </a:rPr>
              <a:t>Top Ten Challenge </a:t>
            </a:r>
          </a:p>
          <a:p>
            <a:pPr marL="533400" indent="-533400">
              <a:buClr>
                <a:srgbClr val="003366"/>
              </a:buClr>
              <a:buFont typeface="Wingdings" panose="05000000000000000000" pitchFamily="2" charset="2"/>
              <a:buAutoNum type="arabicPeriod" startAt="12"/>
            </a:pPr>
            <a:r>
              <a:rPr lang="en-US" altLang="en-US" sz="2400" b="1" dirty="0">
                <a:solidFill>
                  <a:srgbClr val="002060"/>
                </a:solidFill>
              </a:rPr>
              <a:t>Two Minute Vacation</a:t>
            </a:r>
          </a:p>
          <a:p>
            <a:pPr marL="533400" indent="-533400">
              <a:lnSpc>
                <a:spcPct val="80000"/>
              </a:lnSpc>
              <a:buNone/>
            </a:pPr>
            <a:endParaRPr lang="en-US" altLang="en-US" sz="1600" dirty="0">
              <a:solidFill>
                <a:srgbClr val="002060"/>
              </a:solidFill>
            </a:endParaRPr>
          </a:p>
        </p:txBody>
      </p:sp>
      <p:sp>
        <p:nvSpPr>
          <p:cNvPr id="304135" name="Rectangle 7">
            <a:extLst>
              <a:ext uri="{FF2B5EF4-FFF2-40B4-BE49-F238E27FC236}">
                <a16:creationId xmlns:a16="http://schemas.microsoft.com/office/drawing/2014/main" id="{0A82E5DF-405E-6565-6F51-0A1A922369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9430" y="178594"/>
            <a:ext cx="9455670" cy="1143000"/>
          </a:xfrm>
        </p:spPr>
        <p:txBody>
          <a:bodyPr>
            <a:noAutofit/>
          </a:bodyPr>
          <a:lstStyle/>
          <a:p>
            <a:r>
              <a:rPr lang="en-US" altLang="en-US" sz="20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 20 Minutes</a:t>
            </a:r>
            <a:r>
              <a:rPr lang="en-US" altLang="en-US" sz="48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altLang="en-US" sz="48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48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 BREAK IDEAS</a:t>
            </a:r>
            <a:endParaRPr lang="en-US" alt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 descr="A picture containing refrigerator&#10;&#10;Description automatically generated">
            <a:extLst>
              <a:ext uri="{FF2B5EF4-FFF2-40B4-BE49-F238E27FC236}">
                <a16:creationId xmlns:a16="http://schemas.microsoft.com/office/drawing/2014/main" id="{EAA246D9-50BE-259A-FCCC-B443979338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913" y="5257800"/>
            <a:ext cx="1651000" cy="16002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01B5C-2CF2-84F6-E552-6AC7B01CD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mall xylophone with a stick&#10;&#10;AI-generated content may be incorrect.">
            <a:extLst>
              <a:ext uri="{FF2B5EF4-FFF2-40B4-BE49-F238E27FC236}">
                <a16:creationId xmlns:a16="http://schemas.microsoft.com/office/drawing/2014/main" id="{75FB68BE-A861-9FF5-62B1-A537D0892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031" y="2199471"/>
            <a:ext cx="6122277" cy="46914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5FD48181-C356-CAF0-101A-D9CBF0E8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209798"/>
          </a:xfrm>
        </p:spPr>
        <p:txBody>
          <a:bodyPr>
            <a:noAutofit/>
          </a:bodyPr>
          <a:lstStyle/>
          <a:p>
            <a:pPr algn="ctr"/>
            <a:r>
              <a:rPr lang="en-US" sz="8000" dirty="0">
                <a:latin typeface="Raleway Thin"/>
                <a:cs typeface="Raleway Thin"/>
              </a:rPr>
              <a:t>GETTING BACK</a:t>
            </a:r>
            <a:br>
              <a:rPr lang="en-US" sz="8000" dirty="0">
                <a:latin typeface="Raleway Thin"/>
                <a:cs typeface="Raleway Thin"/>
              </a:rPr>
            </a:br>
            <a:endParaRPr lang="en-US" sz="3600" dirty="0">
              <a:latin typeface="Raleway Thin"/>
              <a:cs typeface="Raleway Thin"/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785AAED1-BB7F-4DC0-6055-EB88181FDF36}"/>
              </a:ext>
            </a:extLst>
          </p:cNvPr>
          <p:cNvSpPr txBox="1">
            <a:spLocks/>
          </p:cNvSpPr>
          <p:nvPr/>
        </p:nvSpPr>
        <p:spPr>
          <a:xfrm>
            <a:off x="2476642" y="1382709"/>
            <a:ext cx="9144000" cy="82708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/>
              <a:t>POST BREAK TIPS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F62BD3-DCAD-5189-1E3E-70C570217FDF}"/>
              </a:ext>
            </a:extLst>
          </p:cNvPr>
          <p:cNvSpPr txBox="1">
            <a:spLocks/>
          </p:cNvSpPr>
          <p:nvPr/>
        </p:nvSpPr>
        <p:spPr>
          <a:xfrm>
            <a:off x="1046167" y="2709404"/>
            <a:ext cx="6122277" cy="3849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lphaUcPeriod"/>
            </a:pPr>
            <a:r>
              <a:rPr lang="en-US" dirty="0"/>
              <a:t>Play the same song every time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Coordinate watches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Always start on time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Repercussions for late arrival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Reward for on-time entrance</a:t>
            </a:r>
          </a:p>
        </p:txBody>
      </p:sp>
      <p:pic>
        <p:nvPicPr>
          <p:cNvPr id="4" name="Picture 3" descr="A picture containing refrigerator&#10;&#10;Description automatically generated">
            <a:extLst>
              <a:ext uri="{FF2B5EF4-FFF2-40B4-BE49-F238E27FC236}">
                <a16:creationId xmlns:a16="http://schemas.microsoft.com/office/drawing/2014/main" id="{BDC258D9-FD4E-6702-4F54-A3D87F3AD4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67" y="5290671"/>
            <a:ext cx="16510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1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BAB12-6A7C-4298-E94B-CAB4F145E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refrigerator&#10;&#10;Description automatically generated">
            <a:extLst>
              <a:ext uri="{FF2B5EF4-FFF2-40B4-BE49-F238E27FC236}">
                <a16:creationId xmlns:a16="http://schemas.microsoft.com/office/drawing/2014/main" id="{D305C6C1-98E5-4C0A-8A64-A12B1DDCFF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772" y="2986317"/>
            <a:ext cx="4159877" cy="4031881"/>
          </a:xfrm>
          <a:prstGeom prst="rect">
            <a:avLst/>
          </a:prstGeom>
        </p:spPr>
      </p:pic>
      <p:sp>
        <p:nvSpPr>
          <p:cNvPr id="5" name="Title 10">
            <a:extLst>
              <a:ext uri="{FF2B5EF4-FFF2-40B4-BE49-F238E27FC236}">
                <a16:creationId xmlns:a16="http://schemas.microsoft.com/office/drawing/2014/main" id="{94454793-BE4B-B246-8808-4CED05C7BE05}"/>
              </a:ext>
            </a:extLst>
          </p:cNvPr>
          <p:cNvSpPr txBox="1">
            <a:spLocks/>
          </p:cNvSpPr>
          <p:nvPr/>
        </p:nvSpPr>
        <p:spPr>
          <a:xfrm>
            <a:off x="914400" y="1676399"/>
            <a:ext cx="10363200" cy="6762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A03A8D-B1A7-186D-2BF7-1E763F12B1EE}"/>
              </a:ext>
            </a:extLst>
          </p:cNvPr>
          <p:cNvSpPr/>
          <p:nvPr/>
        </p:nvSpPr>
        <p:spPr>
          <a:xfrm>
            <a:off x="708338" y="6225794"/>
            <a:ext cx="10363200" cy="76200"/>
          </a:xfrm>
          <a:prstGeom prst="rect">
            <a:avLst/>
          </a:prstGeom>
          <a:solidFill>
            <a:srgbClr val="0E5F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9491FD-CC40-F7A4-2F74-C1E23A1E1CE5}"/>
              </a:ext>
            </a:extLst>
          </p:cNvPr>
          <p:cNvSpPr/>
          <p:nvPr/>
        </p:nvSpPr>
        <p:spPr>
          <a:xfrm>
            <a:off x="708338" y="6378194"/>
            <a:ext cx="9945890" cy="76200"/>
          </a:xfrm>
          <a:prstGeom prst="rect">
            <a:avLst/>
          </a:prstGeom>
          <a:solidFill>
            <a:srgbClr val="EB42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0DB7083-0834-5A4C-2365-CD6A64724A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8338" y="1817912"/>
            <a:ext cx="5636652" cy="1960808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Raleway Thin"/>
                <a:cs typeface="Raleway Thin"/>
              </a:rPr>
              <a:t>GIVE ‘EM </a:t>
            </a:r>
            <a:br>
              <a:rPr lang="en-US" dirty="0">
                <a:latin typeface="Raleway Thin"/>
                <a:cs typeface="Raleway Thin"/>
              </a:rPr>
            </a:br>
            <a:r>
              <a:rPr lang="en-US" dirty="0">
                <a:latin typeface="Raleway Thin"/>
                <a:cs typeface="Raleway Thin"/>
              </a:rPr>
              <a:t>A </a:t>
            </a:r>
            <a:r>
              <a:rPr lang="en-US" b="1" dirty="0">
                <a:latin typeface="Raleway Thin"/>
                <a:cs typeface="Raleway Thin"/>
              </a:rPr>
              <a:t>BREAK</a:t>
            </a:r>
            <a:br>
              <a:rPr lang="en-US" b="1" dirty="0">
                <a:latin typeface="Raleway Thin"/>
                <a:cs typeface="Raleway Thin"/>
              </a:rPr>
            </a:br>
            <a:r>
              <a:rPr lang="en-US" sz="2000" b="1" dirty="0">
                <a:latin typeface="Raleway Thin"/>
                <a:cs typeface="Raleway Thin"/>
              </a:rPr>
              <a:t>by Trainers Warehouse</a:t>
            </a:r>
            <a:br>
              <a:rPr lang="en-US" sz="2000" b="1" dirty="0">
                <a:latin typeface="Raleway Thin"/>
                <a:cs typeface="Raleway Thin"/>
              </a:rPr>
            </a:br>
            <a:br>
              <a:rPr lang="en-US" sz="2000" b="1" dirty="0">
                <a:latin typeface="Raleway Thin"/>
                <a:cs typeface="Raleway Thin"/>
              </a:rPr>
            </a:br>
            <a:br>
              <a:rPr lang="en-US" sz="2000" b="1" dirty="0">
                <a:latin typeface="Raleway Thin"/>
                <a:cs typeface="Raleway Thin"/>
              </a:rPr>
            </a:br>
            <a:r>
              <a:rPr lang="en-US" sz="2000" b="1" dirty="0">
                <a:latin typeface="Raleway Thin"/>
                <a:cs typeface="Raleway Thin"/>
              </a:rPr>
              <a:t>www.trainerswarehouse.com</a:t>
            </a:r>
            <a:endParaRPr lang="en-US" sz="2400" b="1" dirty="0">
              <a:latin typeface="Raleway Thin"/>
              <a:cs typeface="Raleway Thin"/>
            </a:endParaRPr>
          </a:p>
        </p:txBody>
      </p:sp>
      <p:pic>
        <p:nvPicPr>
          <p:cNvPr id="13" name="Picture 12" descr="A person jumping in the air&#10;&#10;AI-generated content may be incorrect.">
            <a:extLst>
              <a:ext uri="{FF2B5EF4-FFF2-40B4-BE49-F238E27FC236}">
                <a16:creationId xmlns:a16="http://schemas.microsoft.com/office/drawing/2014/main" id="{3D7521EC-1E14-5D65-4C5E-845D2A9910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34"/>
          <a:stretch>
            <a:fillRect/>
          </a:stretch>
        </p:blipFill>
        <p:spPr>
          <a:xfrm>
            <a:off x="7001813" y="859748"/>
            <a:ext cx="4159877" cy="4151079"/>
          </a:xfrm>
          <a:prstGeom prst="rect">
            <a:avLst/>
          </a:prstGeom>
        </p:spPr>
      </p:pic>
      <p:pic>
        <p:nvPicPr>
          <p:cNvPr id="2" name="Picture 1" descr="A picture containing refrigerator&#10;&#10;Description automatically generated">
            <a:extLst>
              <a:ext uri="{FF2B5EF4-FFF2-40B4-BE49-F238E27FC236}">
                <a16:creationId xmlns:a16="http://schemas.microsoft.com/office/drawing/2014/main" id="{05857716-CC5B-873C-3518-028EFB55D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190" y="5578094"/>
            <a:ext cx="16510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81349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PS" val="Show Peedy at 52 9&#10;GestureRight &#10;say Feel free to select your favorite from the list. &#10;Uncertain&#10;say I wont be insulted if you dont like all of them. &#10;Explain&#10;say  I have my favorites too but Iìm not going to tell you which ones!&#10;say Have fun finding your own!&#10;Pleased&#10;disappear&#10;WaitforClick&#10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7806</TotalTime>
  <Words>1371</Words>
  <Application>Microsoft Office PowerPoint</Application>
  <PresentationFormat>Widescreen</PresentationFormat>
  <Paragraphs>261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AdLib BT</vt:lpstr>
      <vt:lpstr>Aptos</vt:lpstr>
      <vt:lpstr>Aptos Display</vt:lpstr>
      <vt:lpstr>Arial</vt:lpstr>
      <vt:lpstr>Dimbo</vt:lpstr>
      <vt:lpstr>Futura Hv BT</vt:lpstr>
      <vt:lpstr>Montserrat-Bold</vt:lpstr>
      <vt:lpstr>Raleway Thin</vt:lpstr>
      <vt:lpstr>Roboto Condensed</vt:lpstr>
      <vt:lpstr>Wingdings</vt:lpstr>
      <vt:lpstr>Office Theme</vt:lpstr>
      <vt:lpstr>GIVE ‘EM  A BREAK</vt:lpstr>
      <vt:lpstr>6 BRAIN RULES</vt:lpstr>
      <vt:lpstr>TRUE OR FALSE?</vt:lpstr>
      <vt:lpstr>TRUE OR FALSE?</vt:lpstr>
      <vt:lpstr>Which answer is FALSE?</vt:lpstr>
      <vt:lpstr>TRUE OR FALSE?</vt:lpstr>
      <vt:lpstr>PowerPoint Presentation</vt:lpstr>
      <vt:lpstr>LEARNUS INTERRUPTUS</vt:lpstr>
      <vt:lpstr>“B.E.B.E.”      4 BREAK TYPES</vt:lpstr>
      <vt:lpstr>TAKE FIVE (or more!)</vt:lpstr>
      <vt:lpstr>MIDLINE CROSSING</vt:lpstr>
      <vt:lpstr>TAKE FREQUENT  “P” BREAKS</vt:lpstr>
      <vt:lpstr>RESOURCES</vt:lpstr>
      <vt:lpstr>FROM THE COMMUNITY</vt:lpstr>
      <vt:lpstr>Every 20 Minutes  MORE BREAK IDEAS</vt:lpstr>
      <vt:lpstr>GETTING BACK </vt:lpstr>
      <vt:lpstr>GIVE ‘EM  A BREAK by Trainers Warehouse   www.trainerswarehouse.com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Sue Landay</dc:creator>
  <cp:lastModifiedBy>Sue Landay</cp:lastModifiedBy>
  <cp:revision>22</cp:revision>
  <cp:lastPrinted>2025-10-01T16:23:09Z</cp:lastPrinted>
  <dcterms:created xsi:type="dcterms:W3CDTF">2025-07-10T16:58:00Z</dcterms:created>
  <dcterms:modified xsi:type="dcterms:W3CDTF">2025-10-07T16:39:25Z</dcterms:modified>
</cp:coreProperties>
</file>